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1711" r:id="rId2"/>
  </p:sldIdLst>
  <p:sldSz cx="9906000" cy="6858000" type="A4"/>
  <p:notesSz cx="10236200" cy="70993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137">
          <p15:clr>
            <a:srgbClr val="A4A3A4"/>
          </p15:clr>
        </p15:guide>
        <p15:guide id="2" orient="horz" pos="79">
          <p15:clr>
            <a:srgbClr val="A4A3A4"/>
          </p15:clr>
        </p15:guide>
        <p15:guide id="3" pos="811">
          <p15:clr>
            <a:srgbClr val="A4A3A4"/>
          </p15:clr>
        </p15:guide>
        <p15:guide id="4" pos="3119">
          <p15:clr>
            <a:srgbClr val="A4A3A4"/>
          </p15:clr>
        </p15:guide>
        <p15:guide id="5" orient="horz" pos="4269">
          <p15:clr>
            <a:srgbClr val="A4A3A4"/>
          </p15:clr>
        </p15:guide>
        <p15:guide id="6" pos="33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2">
          <p15:clr>
            <a:srgbClr val="A4A3A4"/>
          </p15:clr>
        </p15:guide>
        <p15:guide id="2" orient="horz" pos="4054">
          <p15:clr>
            <a:srgbClr val="A4A3A4"/>
          </p15:clr>
        </p15:guide>
        <p15:guide id="3" orient="horz" pos="4246">
          <p15:clr>
            <a:srgbClr val="A4A3A4"/>
          </p15:clr>
        </p15:guide>
        <p15:guide id="4" orient="horz" pos="436">
          <p15:clr>
            <a:srgbClr val="A4A3A4"/>
          </p15:clr>
        </p15:guide>
        <p15:guide id="5" orient="horz" pos="299">
          <p15:clr>
            <a:srgbClr val="A4A3A4"/>
          </p15:clr>
        </p15:guide>
        <p15:guide id="6" pos="3224">
          <p15:clr>
            <a:srgbClr val="A4A3A4"/>
          </p15:clr>
        </p15:guide>
        <p15:guide id="7" pos="5721">
          <p15:clr>
            <a:srgbClr val="A4A3A4"/>
          </p15:clr>
        </p15:guide>
        <p15:guide id="8" pos="732">
          <p15:clr>
            <a:srgbClr val="A4A3A4"/>
          </p15:clr>
        </p15:guide>
        <p15:guide id="9" pos="6447">
          <p15:clr>
            <a:srgbClr val="A4A3A4"/>
          </p15:clr>
        </p15:guide>
        <p15:guide id="10" pos="540">
          <p15:clr>
            <a:srgbClr val="A4A3A4"/>
          </p15:clr>
        </p15:guide>
        <p15:guide id="11" pos="5918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iKfLlcwM5KF7QaWrN09fcLMvbL9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91755D0-6972-4FA8-8D96-5F04AB9D7A08}">
  <a:tblStyle styleId="{291755D0-6972-4FA8-8D96-5F04AB9D7A0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792" y="78"/>
      </p:cViewPr>
      <p:guideLst>
        <p:guide orient="horz" pos="4137"/>
        <p:guide orient="horz" pos="79"/>
        <p:guide pos="811"/>
        <p:guide pos="3119"/>
        <p:guide orient="horz" pos="4269"/>
        <p:guide pos="33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332"/>
        <p:guide orient="horz" pos="4054"/>
        <p:guide orient="horz" pos="4246"/>
        <p:guide orient="horz" pos="436"/>
        <p:guide orient="horz" pos="299"/>
        <p:guide pos="3224"/>
        <p:guide pos="5721"/>
        <p:guide pos="732"/>
        <p:guide pos="6447"/>
        <p:guide pos="540"/>
        <p:guide pos="59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1038"/>
            <a:ext cx="925512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/>
          <p:nvPr/>
        </p:nvSpPr>
        <p:spPr>
          <a:xfrm>
            <a:off x="0" y="0"/>
            <a:ext cx="10236200" cy="7099300"/>
          </a:xfrm>
          <a:prstGeom prst="roundRect">
            <a:avLst>
              <a:gd name="adj" fmla="val 2259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endParaRPr sz="1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1038"/>
            <a:ext cx="925512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68" name="Google Shape;768;p16:notes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8054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und Inhalt" type="obj">
  <p:cSld name="OBJEC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59444" y="1270000"/>
            <a:ext cx="9187127" cy="150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Verdana"/>
              <a:buChar char="•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−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cxnSp>
        <p:nvCxnSpPr>
          <p:cNvPr id="16" name="Google Shape;16;p3"/>
          <p:cNvCxnSpPr/>
          <p:nvPr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" name="Google Shape;17;p3"/>
          <p:cNvSpPr/>
          <p:nvPr/>
        </p:nvSpPr>
        <p:spPr>
          <a:xfrm>
            <a:off x="4227641" y="6682275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/>
        </p:nvSpPr>
        <p:spPr>
          <a:xfrm>
            <a:off x="359444" y="1905001"/>
            <a:ext cx="918712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</a:pPr>
            <a:r>
              <a:rPr lang="de-DE" sz="14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VERTRAULICH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4"/>
          <p:cNvSpPr txBox="1"/>
          <p:nvPr/>
        </p:nvSpPr>
        <p:spPr>
          <a:xfrm>
            <a:off x="359444" y="1905001"/>
            <a:ext cx="918712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</a:pPr>
            <a:r>
              <a:rPr lang="de-DE" sz="14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VERTRAULICH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" name="Google Shape;21;p4"/>
          <p:cNvCxnSpPr/>
          <p:nvPr/>
        </p:nvCxnSpPr>
        <p:spPr>
          <a:xfrm>
            <a:off x="359444" y="6653460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ctrTitle"/>
          </p:nvPr>
        </p:nvSpPr>
        <p:spPr>
          <a:xfrm>
            <a:off x="359444" y="2952762"/>
            <a:ext cx="9187127" cy="282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Verdana"/>
              <a:buChar char="•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−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" name="Google Shape;24;p4"/>
          <p:cNvSpPr/>
          <p:nvPr/>
        </p:nvSpPr>
        <p:spPr>
          <a:xfrm>
            <a:off x="4495388" y="6682275"/>
            <a:ext cx="617857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Version 41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78675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>
            <a:spLocks noGrp="1"/>
          </p:cNvSpPr>
          <p:nvPr>
            <p:ph type="title"/>
          </p:nvPr>
        </p:nvSpPr>
        <p:spPr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" name="Google Shape;8;p2"/>
          <p:cNvSpPr/>
          <p:nvPr/>
        </p:nvSpPr>
        <p:spPr>
          <a:xfrm>
            <a:off x="333200" y="6682275"/>
            <a:ext cx="191083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www.Taegliche-Verbesserung.de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Google Shape;9;p2"/>
          <p:cNvCxnSpPr/>
          <p:nvPr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2"/>
          <p:cNvSpPr/>
          <p:nvPr/>
        </p:nvSpPr>
        <p:spPr>
          <a:xfrm>
            <a:off x="4495388" y="6682275"/>
            <a:ext cx="617857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Version 41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"/>
          <p:cNvSpPr txBox="1"/>
          <p:nvPr/>
        </p:nvSpPr>
        <p:spPr>
          <a:xfrm>
            <a:off x="359444" y="1270000"/>
            <a:ext cx="9187127" cy="150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Verdana"/>
              <a:buNone/>
            </a:pPr>
            <a:r>
              <a:rPr lang="de-DE"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Textmasterformate durch Klicken bearbeiten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3038" marR="0" lvl="1" indent="-1714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Verdana"/>
              <a:buChar char="•"/>
            </a:pPr>
            <a:r>
              <a:rPr lang="de-DE"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Zweite Ebene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1950" marR="0" lvl="2" indent="-187325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−"/>
            </a:pPr>
            <a:r>
              <a:rPr lang="de-DE"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Dritte Ebene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60388" marR="0" lvl="3" indent="-1968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»"/>
            </a:pPr>
            <a:r>
              <a:rPr lang="de-DE"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Vierte Ebene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38363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</a:pPr>
            <a:r>
              <a:rPr lang="de-DE"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rPr>
              <a:t>Fünfte Ebene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7733346" y="6682275"/>
            <a:ext cx="1845657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Stabilisierungstafel Folie </a:t>
            </a:r>
            <a:fld id="{00000000-1234-1234-1234-123412341234}" type="slidenum">
              <a:rPr lang="de-DE" sz="8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‹Nr.›</a:t>
            </a:fld>
            <a:endParaRPr sz="800" b="1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1" name="Google Shape;771;p16"/>
          <p:cNvGraphicFramePr/>
          <p:nvPr>
            <p:extLst>
              <p:ext uri="{D42A27DB-BD31-4B8C-83A1-F6EECF244321}">
                <p14:modId xmlns:p14="http://schemas.microsoft.com/office/powerpoint/2010/main" val="4056578258"/>
              </p:ext>
            </p:extLst>
          </p:nvPr>
        </p:nvGraphicFramePr>
        <p:xfrm>
          <a:off x="25088" y="702019"/>
          <a:ext cx="9880912" cy="585405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14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2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6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72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5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51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20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649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155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4403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437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5172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5172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9814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183569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Process</a:t>
                      </a:r>
                      <a:r>
                        <a:rPr lang="de-DE" sz="80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:</a:t>
                      </a:r>
                      <a:endParaRPr sz="1800" u="none" strike="noStrike" cap="none" dirty="0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No. </a:t>
                      </a:r>
                      <a:r>
                        <a:rPr lang="de-DE" sz="800" b="1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of</a:t>
                      </a:r>
                      <a:r>
                        <a:rPr lang="de-DE" sz="80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r>
                        <a:rPr lang="de-DE" sz="800" b="1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operators</a:t>
                      </a:r>
                      <a:endParaRPr sz="1800" u="none" strike="noStrike" cap="none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Customer </a:t>
                      </a:r>
                      <a:r>
                        <a:rPr lang="de-DE" sz="800" b="1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takt</a:t>
                      </a:r>
                      <a:r>
                        <a:rPr lang="de-DE" sz="80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:</a:t>
                      </a:r>
                      <a:endParaRPr sz="1800" u="none" strike="noStrike" cap="none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Cycle time:</a:t>
                      </a:r>
                      <a:endParaRPr sz="1800" u="none" strike="noStrike" cap="none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91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No.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Work </a:t>
                      </a:r>
                      <a:r>
                        <a:rPr lang="de-DE" sz="800" b="1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steps</a:t>
                      </a:r>
                      <a:endParaRPr sz="1800" u="none" strike="noStrike" cap="none" dirty="0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Total time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Single time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Q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Drawing / </a:t>
                      </a:r>
                      <a:r>
                        <a:rPr lang="de-DE" sz="800" b="1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sketch</a:t>
                      </a:r>
                      <a:endParaRPr sz="1800" u="none" strike="noStrike" cap="none" dirty="0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56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00:00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0" gridSpan="6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"/>
                        <a:buFont typeface="Verdana"/>
                        <a:buNone/>
                      </a:pPr>
                      <a:r>
                        <a:rPr lang="de-DE" sz="2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0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0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0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0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0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6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7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8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9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10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11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12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13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14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15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16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17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18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19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207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20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Verdana"/>
                        <a:buNone/>
                      </a:pPr>
                      <a:r>
                        <a:rPr lang="de-DE" sz="700" b="1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0788"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Date: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Creator: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Signature: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3290"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Paths:</a:t>
                      </a:r>
                      <a:endParaRPr sz="1800" u="none" strike="noStrike" cap="none"/>
                    </a:p>
                  </a:txBody>
                  <a:tcPr marL="0" marR="0" marT="0" marB="0" anchor="b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Buffer before:</a:t>
                      </a:r>
                      <a:endParaRPr sz="1800" u="none" strike="noStrike" cap="none"/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Buffer during:</a:t>
                      </a:r>
                      <a:endParaRPr sz="1800" u="none" strike="noStrike" cap="none"/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Quality control:</a:t>
                      </a:r>
                      <a:endParaRPr sz="1800" u="none" strike="noStrike" cap="none"/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Safety marking:</a:t>
                      </a:r>
                      <a:endParaRPr sz="1800" u="none" strike="noStrike" cap="none"/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Page: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from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Verdana"/>
                        <a:buNone/>
                      </a:pPr>
                      <a:r>
                        <a:rPr lang="de-DE" sz="8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385299">
                <a:tc gridSpan="4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"/>
                        <a:buFont typeface="Verdana"/>
                        <a:buNone/>
                      </a:pPr>
                      <a:r>
                        <a:rPr lang="de-DE" sz="2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8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"/>
                        <a:buFont typeface="Calibri"/>
                        <a:buNone/>
                      </a:pPr>
                      <a:endParaRPr sz="400" u="none" strike="noStrike" cap="none"/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"/>
                        <a:buFont typeface="Calibri"/>
                        <a:buNone/>
                      </a:pPr>
                      <a:endParaRPr sz="400" u="none" strike="noStrike" cap="none"/>
                    </a:p>
                  </a:txBody>
                  <a:tcPr marL="18600" marR="18600" marT="9300" marB="93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"/>
                        <a:buFont typeface="Calibri"/>
                        <a:buNone/>
                      </a:pPr>
                      <a:endParaRPr sz="400" u="none" strike="noStrike" cap="none"/>
                    </a:p>
                  </a:txBody>
                  <a:tcPr marL="18600" marR="18600" marT="9300" marB="93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"/>
                        <a:buFont typeface="Calibri"/>
                        <a:buNone/>
                      </a:pPr>
                      <a:endParaRPr sz="400" u="none" strike="noStrike" cap="none" dirty="0"/>
                    </a:p>
                  </a:txBody>
                  <a:tcPr marL="18600" marR="18600" marT="9300" marB="9300"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sp>
        <p:nvSpPr>
          <p:cNvPr id="772" name="Google Shape;772;p16"/>
          <p:cNvSpPr/>
          <p:nvPr/>
        </p:nvSpPr>
        <p:spPr>
          <a:xfrm>
            <a:off x="6378335" y="9231"/>
            <a:ext cx="3520582" cy="59941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sz="1100" b="1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STANDARD WORK SHEET 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sz="1100" b="1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SFM STANDARDS 02-1 </a:t>
            </a:r>
            <a:endParaRPr lang="en-US" sz="1100" b="1" i="0" u="none" strike="noStrike" cap="none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773" name="Google Shape;77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01980" y="61189"/>
            <a:ext cx="503043" cy="503043"/>
          </a:xfrm>
          <a:prstGeom prst="rect">
            <a:avLst/>
          </a:prstGeom>
          <a:noFill/>
          <a:ln>
            <a:noFill/>
          </a:ln>
        </p:spPr>
      </p:pic>
      <p:sp>
        <p:nvSpPr>
          <p:cNvPr id="774" name="Google Shape;774;p16"/>
          <p:cNvSpPr txBox="1"/>
          <p:nvPr/>
        </p:nvSpPr>
        <p:spPr>
          <a:xfrm>
            <a:off x="6310377" y="102608"/>
            <a:ext cx="104652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Here </a:t>
            </a:r>
            <a:r>
              <a:rPr lang="de-DE" sz="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</a:t>
            </a: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come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tutorial</a:t>
            </a: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video</a:t>
            </a: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75" name="Google Shape;775;p16"/>
          <p:cNvCxnSpPr/>
          <p:nvPr/>
        </p:nvCxnSpPr>
        <p:spPr>
          <a:xfrm>
            <a:off x="7915969" y="-18358"/>
            <a:ext cx="0" cy="608642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" name="Google Shape;136;p7">
            <a:extLst>
              <a:ext uri="{FF2B5EF4-FFF2-40B4-BE49-F238E27FC236}">
                <a16:creationId xmlns:a16="http://schemas.microsoft.com/office/drawing/2014/main" id="{E0AABEA8-CCF0-3B15-3F9E-66D05F30EA0D}"/>
              </a:ext>
            </a:extLst>
          </p:cNvPr>
          <p:cNvSpPr/>
          <p:nvPr/>
        </p:nvSpPr>
        <p:spPr>
          <a:xfrm>
            <a:off x="4166409" y="210266"/>
            <a:ext cx="1220323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lang="de-DE" sz="1400" u="none" strike="noStrike" cap="none" dirty="0"/>
          </a:p>
        </p:txBody>
      </p:sp>
      <p:sp>
        <p:nvSpPr>
          <p:cNvPr id="5" name="Google Shape;137;p7">
            <a:extLst>
              <a:ext uri="{FF2B5EF4-FFF2-40B4-BE49-F238E27FC236}">
                <a16:creationId xmlns:a16="http://schemas.microsoft.com/office/drawing/2014/main" id="{4CDFF48F-1CED-5370-722A-7F9653EA1474}"/>
              </a:ext>
            </a:extLst>
          </p:cNvPr>
          <p:cNvSpPr/>
          <p:nvPr/>
        </p:nvSpPr>
        <p:spPr>
          <a:xfrm>
            <a:off x="4166409" y="35083"/>
            <a:ext cx="1220323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dirty="0" err="1">
                <a:solidFill>
                  <a:srgbClr val="FFFFFF"/>
                </a:solidFill>
              </a:rPr>
              <a:t>Product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38;p7">
            <a:extLst>
              <a:ext uri="{FF2B5EF4-FFF2-40B4-BE49-F238E27FC236}">
                <a16:creationId xmlns:a16="http://schemas.microsoft.com/office/drawing/2014/main" id="{DB481588-17F9-109B-44C2-5DDCBAC74286}"/>
              </a:ext>
            </a:extLst>
          </p:cNvPr>
          <p:cNvSpPr/>
          <p:nvPr/>
        </p:nvSpPr>
        <p:spPr>
          <a:xfrm>
            <a:off x="5421219" y="210266"/>
            <a:ext cx="922629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>
              <a:buSzPts val="800"/>
            </a:pPr>
            <a:r>
              <a:rPr lang="de-DE" sz="1000" i="0" u="none" strike="noStrike" cap="none" dirty="0">
                <a:latin typeface="Verdana"/>
                <a:ea typeface="Verdana"/>
                <a:cs typeface="Verdana"/>
                <a:sym typeface="Verdana"/>
              </a:rPr>
              <a:t> </a:t>
            </a:r>
            <a:endParaRPr lang="de-DE" sz="1400" u="none" strike="noStrike" cap="none" dirty="0"/>
          </a:p>
        </p:txBody>
      </p:sp>
      <p:sp>
        <p:nvSpPr>
          <p:cNvPr id="7" name="Google Shape;139;p7">
            <a:extLst>
              <a:ext uri="{FF2B5EF4-FFF2-40B4-BE49-F238E27FC236}">
                <a16:creationId xmlns:a16="http://schemas.microsoft.com/office/drawing/2014/main" id="{AB06759C-6798-7F0C-C681-D87462FBAB58}"/>
              </a:ext>
            </a:extLst>
          </p:cNvPr>
          <p:cNvSpPr/>
          <p:nvPr/>
        </p:nvSpPr>
        <p:spPr>
          <a:xfrm>
            <a:off x="5421220" y="27525"/>
            <a:ext cx="922629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Product-</a:t>
            </a:r>
            <a:r>
              <a:rPr lang="de-DE" sz="900" b="1" i="0" u="none" strike="noStrike" cap="none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36;p7">
            <a:extLst>
              <a:ext uri="{FF2B5EF4-FFF2-40B4-BE49-F238E27FC236}">
                <a16:creationId xmlns:a16="http://schemas.microsoft.com/office/drawing/2014/main" id="{8B2081D1-83A8-A58C-A347-189F58D1BA35}"/>
              </a:ext>
            </a:extLst>
          </p:cNvPr>
          <p:cNvSpPr/>
          <p:nvPr/>
        </p:nvSpPr>
        <p:spPr>
          <a:xfrm>
            <a:off x="54185" y="211862"/>
            <a:ext cx="1950970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lang="de-DE" sz="1400" u="none" strike="noStrike" cap="none" dirty="0"/>
          </a:p>
        </p:txBody>
      </p:sp>
      <p:sp>
        <p:nvSpPr>
          <p:cNvPr id="9" name="Google Shape;137;p7">
            <a:extLst>
              <a:ext uri="{FF2B5EF4-FFF2-40B4-BE49-F238E27FC236}">
                <a16:creationId xmlns:a16="http://schemas.microsoft.com/office/drawing/2014/main" id="{4D215B73-7275-3D8E-64B5-733A1992E88E}"/>
              </a:ext>
            </a:extLst>
          </p:cNvPr>
          <p:cNvSpPr/>
          <p:nvPr/>
        </p:nvSpPr>
        <p:spPr>
          <a:xfrm>
            <a:off x="35548" y="25201"/>
            <a:ext cx="1964091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dirty="0">
                <a:solidFill>
                  <a:srgbClr val="FFFFFF"/>
                </a:solidFill>
              </a:rPr>
              <a:t>Area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36;p7">
            <a:extLst>
              <a:ext uri="{FF2B5EF4-FFF2-40B4-BE49-F238E27FC236}">
                <a16:creationId xmlns:a16="http://schemas.microsoft.com/office/drawing/2014/main" id="{C9CBDFE6-7EFF-0FCC-E7BF-C28EFA6B4FFC}"/>
              </a:ext>
            </a:extLst>
          </p:cNvPr>
          <p:cNvSpPr/>
          <p:nvPr/>
        </p:nvSpPr>
        <p:spPr>
          <a:xfrm>
            <a:off x="2043895" y="210149"/>
            <a:ext cx="2083774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lang="de-DE" sz="1400" u="none" strike="noStrike" cap="none" dirty="0"/>
          </a:p>
        </p:txBody>
      </p:sp>
      <p:sp>
        <p:nvSpPr>
          <p:cNvPr id="11" name="Google Shape;137;p7">
            <a:extLst>
              <a:ext uri="{FF2B5EF4-FFF2-40B4-BE49-F238E27FC236}">
                <a16:creationId xmlns:a16="http://schemas.microsoft.com/office/drawing/2014/main" id="{56A09C69-A37B-3C07-72C8-FA5A2F39D9AE}"/>
              </a:ext>
            </a:extLst>
          </p:cNvPr>
          <p:cNvSpPr/>
          <p:nvPr/>
        </p:nvSpPr>
        <p:spPr>
          <a:xfrm>
            <a:off x="2043895" y="35887"/>
            <a:ext cx="2083774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Line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307;p18">
            <a:extLst>
              <a:ext uri="{FF2B5EF4-FFF2-40B4-BE49-F238E27FC236}">
                <a16:creationId xmlns:a16="http://schemas.microsoft.com/office/drawing/2014/main" id="{C70D4555-1961-727C-02E6-140982D5B5A9}"/>
              </a:ext>
            </a:extLst>
          </p:cNvPr>
          <p:cNvSpPr/>
          <p:nvPr/>
        </p:nvSpPr>
        <p:spPr>
          <a:xfrm rot="2700000">
            <a:off x="4438698" y="6306289"/>
            <a:ext cx="107810" cy="107810"/>
          </a:xfrm>
          <a:prstGeom prst="rect">
            <a:avLst/>
          </a:prstGeom>
          <a:solidFill>
            <a:srgbClr val="00264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308;p18">
            <a:extLst>
              <a:ext uri="{FF2B5EF4-FFF2-40B4-BE49-F238E27FC236}">
                <a16:creationId xmlns:a16="http://schemas.microsoft.com/office/drawing/2014/main" id="{12ADCE24-8F82-F070-A718-FF716C13866D}"/>
              </a:ext>
            </a:extLst>
          </p:cNvPr>
          <p:cNvSpPr/>
          <p:nvPr/>
        </p:nvSpPr>
        <p:spPr>
          <a:xfrm>
            <a:off x="3045461" y="6283958"/>
            <a:ext cx="152469" cy="152469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rgbClr val="00264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309;p18">
            <a:extLst>
              <a:ext uri="{FF2B5EF4-FFF2-40B4-BE49-F238E27FC236}">
                <a16:creationId xmlns:a16="http://schemas.microsoft.com/office/drawing/2014/main" id="{5CE59E68-CFE8-48BF-9A15-42E8C0A3F347}"/>
              </a:ext>
            </a:extLst>
          </p:cNvPr>
          <p:cNvSpPr/>
          <p:nvPr/>
        </p:nvSpPr>
        <p:spPr>
          <a:xfrm>
            <a:off x="6227132" y="6285223"/>
            <a:ext cx="151203" cy="151203"/>
          </a:xfrm>
          <a:prstGeom prst="plus">
            <a:avLst>
              <a:gd name="adj" fmla="val 34973"/>
            </a:avLst>
          </a:prstGeom>
          <a:solidFill>
            <a:srgbClr val="00264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310;p18">
            <a:extLst>
              <a:ext uri="{FF2B5EF4-FFF2-40B4-BE49-F238E27FC236}">
                <a16:creationId xmlns:a16="http://schemas.microsoft.com/office/drawing/2014/main" id="{3E7E55C3-2F8B-0FA3-EDE1-04142618BD70}"/>
              </a:ext>
            </a:extLst>
          </p:cNvPr>
          <p:cNvSpPr/>
          <p:nvPr/>
        </p:nvSpPr>
        <p:spPr>
          <a:xfrm>
            <a:off x="1899949" y="6283958"/>
            <a:ext cx="152469" cy="152469"/>
          </a:xfrm>
          <a:prstGeom prst="ellipse">
            <a:avLst/>
          </a:prstGeom>
          <a:solidFill>
            <a:srgbClr val="00264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" name="Google Shape;311;p18">
            <a:extLst>
              <a:ext uri="{FF2B5EF4-FFF2-40B4-BE49-F238E27FC236}">
                <a16:creationId xmlns:a16="http://schemas.microsoft.com/office/drawing/2014/main" id="{B055466D-E125-A40A-00AE-99D0C0D1D00B}"/>
              </a:ext>
            </a:extLst>
          </p:cNvPr>
          <p:cNvCxnSpPr/>
          <p:nvPr/>
        </p:nvCxnSpPr>
        <p:spPr>
          <a:xfrm>
            <a:off x="414235" y="6357659"/>
            <a:ext cx="572756" cy="0"/>
          </a:xfrm>
          <a:prstGeom prst="straightConnector1">
            <a:avLst/>
          </a:prstGeom>
          <a:noFill/>
          <a:ln w="9525" cap="flat" cmpd="sng">
            <a:solidFill>
              <a:srgbClr val="002649"/>
            </a:solidFill>
            <a:prstDash val="solid"/>
            <a:round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387581226"/>
      </p:ext>
    </p:extLst>
  </p:cSld>
  <p:clrMapOvr>
    <a:masterClrMapping/>
  </p:clrMapOvr>
</p:sld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Microsoft Office PowerPoint</Application>
  <PresentationFormat>A4-Papier (210 x 297 mm)</PresentationFormat>
  <Paragraphs>161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8_engineering_quer_farbe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TTS_PC</dc:creator>
  <cp:lastModifiedBy>Lena Wenzel</cp:lastModifiedBy>
  <cp:revision>3</cp:revision>
  <dcterms:created xsi:type="dcterms:W3CDTF">2004-10-14T13:59:06Z</dcterms:created>
  <dcterms:modified xsi:type="dcterms:W3CDTF">2024-07-08T11:54:52Z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2024-02-04T19:33:26Z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2c6cac8d-ab61-47b3-8209-4df2e46aefbc</vt:lpwstr>
  </property>
  <property fmtid="{D5CDD505-2E9C-101B-9397-08002B2CF9AE}" pid="7" name="MSIP_Label_defa4170-0d19-0005-0004-bc88714345d2_ActionId">
    <vt:lpwstr>e2928657-3ca6-481d-b5ce-949139986e57</vt:lpwstr>
  </property>
  <property fmtid="{D5CDD505-2E9C-101B-9397-08002B2CF9AE}" pid="8" name="MSIP_Label_defa4170-0d19-0005-0004-bc88714345d2_ContentBits">
    <vt:lpwstr>0</vt:lpwstr>
  </property>
</Properties>
</file>