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5" r:id="rId1"/>
  </p:sldMasterIdLst>
  <p:notesMasterIdLst>
    <p:notesMasterId r:id="rId4"/>
  </p:notesMasterIdLst>
  <p:handoutMasterIdLst>
    <p:handoutMasterId r:id="rId5"/>
  </p:handoutMasterIdLst>
  <p:sldIdLst>
    <p:sldId id="1741" r:id="rId2"/>
    <p:sldId id="1801" r:id="rId3"/>
  </p:sldIdLst>
  <p:sldSz cx="9906000" cy="6858000" type="A4"/>
  <p:notesSz cx="10236200" cy="7099300"/>
  <p:custDataLst>
    <p:tags r:id="rId6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37">
          <p15:clr>
            <a:srgbClr val="A4A3A4"/>
          </p15:clr>
        </p15:guide>
        <p15:guide id="2" orient="horz" pos="79">
          <p15:clr>
            <a:srgbClr val="A4A3A4"/>
          </p15:clr>
        </p15:guide>
        <p15:guide id="3" pos="811">
          <p15:clr>
            <a:srgbClr val="A4A3A4"/>
          </p15:clr>
        </p15:guide>
        <p15:guide id="4" pos="3119">
          <p15:clr>
            <a:srgbClr val="A4A3A4"/>
          </p15:clr>
        </p15:guide>
        <p15:guide id="5" orient="horz" pos="4269">
          <p15:clr>
            <a:srgbClr val="A4A3A4"/>
          </p15:clr>
        </p15:guide>
        <p15:guide id="6" pos="336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332">
          <p15:clr>
            <a:srgbClr val="A4A3A4"/>
          </p15:clr>
        </p15:guide>
        <p15:guide id="2" orient="horz" pos="4054">
          <p15:clr>
            <a:srgbClr val="A4A3A4"/>
          </p15:clr>
        </p15:guide>
        <p15:guide id="3" orient="horz" pos="4246">
          <p15:clr>
            <a:srgbClr val="A4A3A4"/>
          </p15:clr>
        </p15:guide>
        <p15:guide id="4" orient="horz" pos="436">
          <p15:clr>
            <a:srgbClr val="A4A3A4"/>
          </p15:clr>
        </p15:guide>
        <p15:guide id="5" orient="horz" pos="299">
          <p15:clr>
            <a:srgbClr val="A4A3A4"/>
          </p15:clr>
        </p15:guide>
        <p15:guide id="6" pos="3224">
          <p15:clr>
            <a:srgbClr val="A4A3A4"/>
          </p15:clr>
        </p15:guide>
        <p15:guide id="7" pos="5721">
          <p15:clr>
            <a:srgbClr val="A4A3A4"/>
          </p15:clr>
        </p15:guide>
        <p15:guide id="8" pos="732">
          <p15:clr>
            <a:srgbClr val="A4A3A4"/>
          </p15:clr>
        </p15:guide>
        <p15:guide id="9" pos="6447">
          <p15:clr>
            <a:srgbClr val="A4A3A4"/>
          </p15:clr>
        </p15:guide>
        <p15:guide id="10" pos="540">
          <p15:clr>
            <a:srgbClr val="A4A3A4"/>
          </p15:clr>
        </p15:guide>
        <p15:guide id="11" pos="591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649"/>
    <a:srgbClr val="000039"/>
    <a:srgbClr val="FF7D00"/>
    <a:srgbClr val="CCECFF"/>
    <a:srgbClr val="CCFFFF"/>
    <a:srgbClr val="FFFF00"/>
    <a:srgbClr val="C0C0C0"/>
    <a:srgbClr val="92FF4F"/>
    <a:srgbClr val="7FFF31"/>
    <a:srgbClr val="6AB0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76" autoAdjust="0"/>
    <p:restoredTop sz="94529" autoAdjust="0"/>
  </p:normalViewPr>
  <p:slideViewPr>
    <p:cSldViewPr snapToGrid="0" showGuides="1">
      <p:cViewPr varScale="1">
        <p:scale>
          <a:sx n="68" d="100"/>
          <a:sy n="68" d="100"/>
        </p:scale>
        <p:origin x="1335" y="54"/>
      </p:cViewPr>
      <p:guideLst>
        <p:guide orient="horz" pos="4137"/>
        <p:guide orient="horz" pos="79"/>
        <p:guide pos="811"/>
        <p:guide pos="3119"/>
        <p:guide orient="horz" pos="4269"/>
        <p:guide pos="33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howGuides="1">
      <p:cViewPr varScale="1">
        <p:scale>
          <a:sx n="105" d="100"/>
          <a:sy n="105" d="100"/>
        </p:scale>
        <p:origin x="-84" y="-108"/>
      </p:cViewPr>
      <p:guideLst>
        <p:guide orient="horz" pos="1332"/>
        <p:guide orient="horz" pos="4054"/>
        <p:guide orient="horz" pos="4246"/>
        <p:guide orient="horz" pos="436"/>
        <p:guide orient="horz" pos="299"/>
        <p:guide pos="3224"/>
        <p:guide pos="5721"/>
        <p:guide pos="732"/>
        <p:guide pos="6447"/>
        <p:guide pos="540"/>
        <p:guide pos="5918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latin typeface="Arial" charset="0"/>
              </a:defRPr>
            </a:lvl1pPr>
          </a:lstStyle>
          <a:p>
            <a:endParaRPr lang="de-AT"/>
          </a:p>
        </p:txBody>
      </p:sp>
      <p:sp>
        <p:nvSpPr>
          <p:cNvPr id="574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97550" y="0"/>
            <a:ext cx="4437063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latin typeface="Arial" charset="0"/>
              </a:defRPr>
            </a:lvl1pPr>
          </a:lstStyle>
          <a:p>
            <a:endParaRPr lang="de-AT"/>
          </a:p>
        </p:txBody>
      </p:sp>
      <p:sp>
        <p:nvSpPr>
          <p:cNvPr id="574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742113"/>
            <a:ext cx="44354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latin typeface="Arial" charset="0"/>
              </a:defRPr>
            </a:lvl1pPr>
          </a:lstStyle>
          <a:p>
            <a:endParaRPr lang="de-AT"/>
          </a:p>
        </p:txBody>
      </p:sp>
      <p:sp>
        <p:nvSpPr>
          <p:cNvPr id="574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97550" y="6742113"/>
            <a:ext cx="4437063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latin typeface="Arial" charset="0"/>
              </a:defRPr>
            </a:lvl1pPr>
          </a:lstStyle>
          <a:p>
            <a:fld id="{61383F37-12F2-4D70-858D-23405F5B1C30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16872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90538" y="681038"/>
            <a:ext cx="9255125" cy="6408737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</p:sp>
      <p:sp>
        <p:nvSpPr>
          <p:cNvPr id="283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54113" y="249238"/>
            <a:ext cx="792797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/>
              <a:t>Edit text master formats by clicking</a:t>
            </a:r>
          </a:p>
        </p:txBody>
      </p:sp>
      <p:sp>
        <p:nvSpPr>
          <p:cNvPr id="283667" name="AutoShape 19"/>
          <p:cNvSpPr>
            <a:spLocks noChangeArrowheads="1"/>
          </p:cNvSpPr>
          <p:nvPr/>
        </p:nvSpPr>
        <p:spPr bwMode="auto">
          <a:xfrm>
            <a:off x="0" y="0"/>
            <a:ext cx="10236200" cy="7099300"/>
          </a:xfrm>
          <a:prstGeom prst="roundRect">
            <a:avLst>
              <a:gd name="adj" fmla="val 2259"/>
            </a:avLst>
          </a:prstGeom>
          <a:noFill/>
          <a:ln w="9525" algn="ctr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97088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lnSpc>
        <a:spcPct val="90000"/>
      </a:lnSpc>
      <a:spcBef>
        <a:spcPct val="30000"/>
      </a:spcBef>
      <a:spcAft>
        <a:spcPct val="0"/>
      </a:spcAft>
      <a:defRPr sz="1600" kern="1200">
        <a:solidFill>
          <a:schemeClr val="accent2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90538" y="681038"/>
            <a:ext cx="9255125" cy="640873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9" name="Google Shape;29;p1:notes"/>
          <p:cNvSpPr txBox="1">
            <a:spLocks noGrp="1"/>
          </p:cNvSpPr>
          <p:nvPr>
            <p:ph type="body" idx="1"/>
          </p:nvPr>
        </p:nvSpPr>
        <p:spPr>
          <a:xfrm>
            <a:off x="1154113" y="249238"/>
            <a:ext cx="7927975" cy="220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61820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90538" y="681038"/>
            <a:ext cx="9255125" cy="640873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9" name="Google Shape;29;p1:notes"/>
          <p:cNvSpPr txBox="1">
            <a:spLocks noGrp="1"/>
          </p:cNvSpPr>
          <p:nvPr>
            <p:ph type="body" idx="1"/>
          </p:nvPr>
        </p:nvSpPr>
        <p:spPr>
          <a:xfrm>
            <a:off x="1154113" y="249238"/>
            <a:ext cx="7927975" cy="220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15114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1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9" Type="http://schemas.openxmlformats.org/officeDocument/2006/relationships/oleObject" Target="../embeddings/oleObject4.bin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tags" Target="../tags/tag16.xml"/><Relationship Id="rId7" Type="http://schemas.openxmlformats.org/officeDocument/2006/relationships/oleObject" Target="../embeddings/oleObject5.bin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8.xml"/><Relationship Id="rId4" Type="http://schemas.openxmlformats.org/officeDocument/2006/relationships/tags" Target="../tags/tag1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59444" y="1905001"/>
            <a:ext cx="918712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933450" eaLnBrk="0" hangingPunct="0">
              <a:buFontTx/>
              <a:buNone/>
              <a:defRPr/>
            </a:pPr>
            <a:r>
              <a:rPr lang="de-DE" sz="1400" b="1">
                <a:solidFill>
                  <a:srgbClr val="000000"/>
                </a:solidFill>
                <a:ea typeface="ＭＳ Ｐゴシック" charset="0"/>
              </a:rPr>
              <a:t>VERTRAULICH</a:t>
            </a:r>
          </a:p>
        </p:txBody>
      </p:sp>
      <p:graphicFrame>
        <p:nvGraphicFramePr>
          <p:cNvPr id="6" name="Rectangle 10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8" imgW="0" imgH="0" progId="">
                  <p:embed/>
                </p:oleObj>
              </mc:Choice>
              <mc:Fallback>
                <p:oleObj r:id="rId8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59444" y="1905001"/>
            <a:ext cx="918712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933450" eaLnBrk="0" hangingPunct="0">
              <a:buFontTx/>
              <a:buNone/>
              <a:defRPr/>
            </a:pPr>
            <a:r>
              <a:rPr lang="de-DE" sz="1400" b="1">
                <a:solidFill>
                  <a:srgbClr val="000000"/>
                </a:solidFill>
                <a:ea typeface="ＭＳ Ｐゴシック" charset="0"/>
              </a:rPr>
              <a:t>VERTRAULICH</a:t>
            </a:r>
          </a:p>
        </p:txBody>
      </p:sp>
      <p:sp>
        <p:nvSpPr>
          <p:cNvPr id="12" name="Line 24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59444" y="6653460"/>
            <a:ext cx="9187127" cy="0"/>
          </a:xfrm>
          <a:prstGeom prst="line">
            <a:avLst/>
          </a:prstGeom>
          <a:noFill/>
          <a:ln w="9525">
            <a:solidFill>
              <a:srgbClr val="00003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Tx/>
              <a:buNone/>
              <a:defRPr/>
            </a:pPr>
            <a:endParaRPr lang="de-DE" sz="1400" b="1">
              <a:solidFill>
                <a:srgbClr val="000000"/>
              </a:solidFill>
              <a:ea typeface="ＭＳ Ｐゴシック" charset="0"/>
            </a:endParaRPr>
          </a:p>
        </p:txBody>
      </p:sp>
      <p:graphicFrame>
        <p:nvGraphicFramePr>
          <p:cNvPr id="16" name="Rectangle 3" hidden="1"/>
          <p:cNvGraphicFramePr>
            <a:graphicFrameLocks/>
          </p:cNvGraphicFramePr>
          <p:nvPr>
            <p:custDataLst>
              <p:tags r:id="rId5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9" imgW="0" imgH="0" progId="">
                  <p:embed/>
                </p:oleObj>
              </mc:Choice>
              <mc:Fallback>
                <p:oleObj r:id="rId9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08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59444" y="2952762"/>
            <a:ext cx="9187127" cy="282129"/>
          </a:xfrm>
        </p:spPr>
        <p:txBody>
          <a:bodyPr anchor="t"/>
          <a:lstStyle>
            <a:lvl1pPr algn="ctr">
              <a:defRPr sz="2000" b="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5908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59444" y="4306889"/>
            <a:ext cx="9187127" cy="184666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14" name="Rectangle 11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495388" y="6682275"/>
            <a:ext cx="617857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Version 41</a:t>
            </a:r>
          </a:p>
        </p:txBody>
      </p:sp>
    </p:spTree>
    <p:extLst>
      <p:ext uri="{BB962C8B-B14F-4D97-AF65-F5344CB8AC3E}">
        <p14:creationId xmlns:p14="http://schemas.microsoft.com/office/powerpoint/2010/main" val="1382004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Rectangle 18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7" imgW="0" imgH="0" progId="">
                  <p:embed/>
                </p:oleObj>
              </mc:Choice>
              <mc:Fallback>
                <p:oleObj r:id="rId7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Rectangle 3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8" imgW="0" imgH="0" progId="">
                  <p:embed/>
                </p:oleObj>
              </mc:Choice>
              <mc:Fallback>
                <p:oleObj r:id="rId8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9444" y="1270000"/>
            <a:ext cx="9187127" cy="1501950"/>
          </a:xfrm>
          <a:prstGeom prst="rect">
            <a:avLst/>
          </a:prstGeom>
        </p:spPr>
        <p:txBody>
          <a:bodyPr/>
          <a:lstStyle>
            <a:lvl2pPr>
              <a:buClr>
                <a:srgbClr val="FF0000"/>
              </a:buClr>
              <a:defRPr/>
            </a:lvl2pPr>
            <a:lvl3pPr>
              <a:buClr>
                <a:srgbClr val="FF0000"/>
              </a:buClr>
              <a:defRPr/>
            </a:lvl3pPr>
            <a:lvl4pPr>
              <a:buClr>
                <a:srgbClr val="FF0000"/>
              </a:buClr>
              <a:defRPr/>
            </a:lvl4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5" name="Line 39"/>
          <p:cNvSpPr>
            <a:spLocks noChangeShapeType="1"/>
          </p:cNvSpPr>
          <p:nvPr userDrawn="1"/>
        </p:nvSpPr>
        <p:spPr bwMode="auto">
          <a:xfrm>
            <a:off x="359444" y="6651832"/>
            <a:ext cx="9187127" cy="0"/>
          </a:xfrm>
          <a:prstGeom prst="line">
            <a:avLst/>
          </a:prstGeom>
          <a:noFill/>
          <a:ln w="9525">
            <a:solidFill>
              <a:srgbClr val="00003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Tx/>
              <a:buNone/>
              <a:defRPr/>
            </a:pPr>
            <a:endParaRPr lang="de-DE" sz="1400" b="1">
              <a:solidFill>
                <a:srgbClr val="000000"/>
              </a:solidFill>
              <a:ea typeface="ＭＳ Ｐゴシック" charset="0"/>
            </a:endParaRPr>
          </a:p>
        </p:txBody>
      </p:sp>
      <p:sp>
        <p:nvSpPr>
          <p:cNvPr id="14" name="Rectangle 11"/>
          <p:cNvSpPr>
            <a:spLocks noChangeArrowheads="1"/>
          </p:cNvSpPr>
          <p:nvPr userDrawn="1">
            <p:custDataLst>
              <p:tags r:id="rId3"/>
            </p:custDataLst>
          </p:nvPr>
        </p:nvSpPr>
        <p:spPr bwMode="auto">
          <a:xfrm>
            <a:off x="563261" y="6682275"/>
            <a:ext cx="1450718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www.LernWerkstatt.com</a:t>
            </a:r>
          </a:p>
        </p:txBody>
      </p:sp>
      <p:sp>
        <p:nvSpPr>
          <p:cNvPr id="16" name="Rectangle 10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8065767" y="6682275"/>
            <a:ext cx="1513236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075" tIns="0" rIns="0" bIns="0">
            <a:spAutoFit/>
          </a:bodyPr>
          <a:lstStyle/>
          <a:p>
            <a:pPr algn="r" eaLnBrk="0" hangingPunct="0">
              <a:buFontTx/>
              <a:buNone/>
            </a:pPr>
            <a:r>
              <a:rPr lang="de-DE" sz="800" b="1" dirty="0" err="1">
                <a:solidFill>
                  <a:srgbClr val="000000"/>
                </a:solidFill>
                <a:latin typeface="Verdana" charset="0"/>
                <a:ea typeface="ＭＳ Ｐゴシック" charset="0"/>
              </a:rPr>
              <a:t>Stabilization</a:t>
            </a:r>
            <a:r>
              <a:rPr lang="de-DE" sz="800" b="1" dirty="0">
                <a:solidFill>
                  <a:srgbClr val="000000"/>
                </a:solidFill>
                <a:latin typeface="Verdana" charset="0"/>
                <a:ea typeface="ＭＳ Ｐゴシック" charset="0"/>
              </a:rPr>
              <a:t> Board </a:t>
            </a:r>
            <a:fld id="{F74CEB15-4085-6B41-A219-123B3D5B139E}" type="slidenum">
              <a:rPr lang="de-DE" sz="800" b="1">
                <a:solidFill>
                  <a:srgbClr val="000000"/>
                </a:solidFill>
                <a:latin typeface="Verdana" charset="0"/>
                <a:ea typeface="ＭＳ Ｐゴシック" charset="0"/>
              </a:rPr>
              <a:pPr algn="r" eaLnBrk="0" hangingPunct="0">
                <a:buFontTx/>
                <a:buNone/>
              </a:pPr>
              <a:t>‹Nr.›</a:t>
            </a:fld>
            <a:endParaRPr lang="de-DE" sz="800" b="1" dirty="0">
              <a:solidFill>
                <a:srgbClr val="000000"/>
              </a:solidFill>
              <a:latin typeface="Verdana" charset="0"/>
              <a:ea typeface="ＭＳ Ｐゴシック" charset="0"/>
            </a:endParaRPr>
          </a:p>
        </p:txBody>
      </p:sp>
      <p:sp>
        <p:nvSpPr>
          <p:cNvPr id="17" name="Rectangle 11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493334" y="6682275"/>
            <a:ext cx="621966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Version 43</a:t>
            </a:r>
          </a:p>
        </p:txBody>
      </p:sp>
    </p:spTree>
    <p:extLst>
      <p:ext uri="{BB962C8B-B14F-4D97-AF65-F5344CB8AC3E}">
        <p14:creationId xmlns:p14="http://schemas.microsoft.com/office/powerpoint/2010/main" val="2636264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6.xml"/><Relationship Id="rId3" Type="http://schemas.openxmlformats.org/officeDocument/2006/relationships/theme" Target="../theme/theme1.xml"/><Relationship Id="rId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4.xml"/><Relationship Id="rId11" Type="http://schemas.openxmlformats.org/officeDocument/2006/relationships/oleObject" Target="../embeddings/oleObject2.bin"/><Relationship Id="rId5" Type="http://schemas.openxmlformats.org/officeDocument/2006/relationships/tags" Target="../tags/tag3.xml"/><Relationship Id="rId10" Type="http://schemas.openxmlformats.org/officeDocument/2006/relationships/oleObject" Target="../embeddings/oleObject1.bin"/><Relationship Id="rId4" Type="http://schemas.openxmlformats.org/officeDocument/2006/relationships/tags" Target="../tags/tag2.xml"/><Relationship Id="rId9" Type="http://schemas.openxmlformats.org/officeDocument/2006/relationships/tags" Target="../tags/tag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  <p:custDataLst>
              <p:tags r:id="rId4"/>
            </p:custDataLst>
          </p:nvPr>
        </p:nvSpPr>
        <p:spPr bwMode="auto">
          <a:xfrm>
            <a:off x="381801" y="544597"/>
            <a:ext cx="7137135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4="http://schemas.microsoft.com/office/powerpoint/2010/main" xmlns:v="urn:schemas-microsoft-com:vml" xmlns:mc="http://schemas.openxmlformats.org/markup-compatibility/2006" xmlns:ma14="http://schemas.microsoft.com/office/mac/drawingml/2011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4="http://schemas.microsoft.com/office/powerpoint/2010/main" xmlns:v="urn:schemas-microsoft-com:vml" xmlns:mc="http://schemas.openxmlformats.org/markup-compatibility/2006" xmlns:ma14="http://schemas.microsoft.com/office/mac/drawingml/2011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:p14="http://schemas.microsoft.com/office/powerpoint/2010/main" xmlns:v="urn:schemas-microsoft-com:vml" xmlns:mc="http://schemas.openxmlformats.org/markup-compatibility/2006" xmlns:a14="http://schemas.microsoft.com/office/drawing/2010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here to edit master title format.</a:t>
            </a:r>
          </a:p>
        </p:txBody>
      </p:sp>
      <p:sp>
        <p:nvSpPr>
          <p:cNvPr id="589835" name="Rectangle 1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33200" y="6682275"/>
            <a:ext cx="1910830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www.Taegliche-Verbesserung.de</a:t>
            </a:r>
          </a:p>
        </p:txBody>
      </p:sp>
      <p:graphicFrame>
        <p:nvGraphicFramePr>
          <p:cNvPr id="1026" name="Rectangle 18" hidden="1"/>
          <p:cNvGraphicFramePr>
            <a:graphicFrameLocks/>
          </p:cNvGraphicFramePr>
          <p:nvPr>
            <p:custDataLst>
              <p:tags r:id="rId6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0" imgW="0" imgH="0" progId="">
                  <p:embed/>
                </p:oleObj>
              </mc:Choice>
              <mc:Fallback>
                <p:oleObj r:id="rId10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:p14="http://schemas.microsoft.com/office/powerpoint/2010/main" xmlns:v="urn:schemas-microsoft-com:vml" xmlns:ma14="http://schemas.microsoft.com/office/mac/drawingml/2011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:p14="http://schemas.microsoft.com/office/powerpoint/2010/main" xmlns:v="urn:schemas-microsoft-com:vml" xmlns:ma14="http://schemas.microsoft.com/office/mac/drawingml/2011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Line 39"/>
          <p:cNvSpPr>
            <a:spLocks noChangeShapeType="1"/>
          </p:cNvSpPr>
          <p:nvPr/>
        </p:nvSpPr>
        <p:spPr bwMode="auto">
          <a:xfrm>
            <a:off x="359444" y="6651832"/>
            <a:ext cx="9187127" cy="0"/>
          </a:xfrm>
          <a:prstGeom prst="line">
            <a:avLst/>
          </a:prstGeom>
          <a:noFill/>
          <a:ln w="9525">
            <a:solidFill>
              <a:srgbClr val="00003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Tx/>
              <a:buNone/>
              <a:defRPr/>
            </a:pPr>
            <a:endParaRPr lang="de-DE" sz="1400" b="1">
              <a:solidFill>
                <a:srgbClr val="000000"/>
              </a:solidFill>
              <a:ea typeface="ＭＳ Ｐゴシック" charset="0"/>
            </a:endParaRPr>
          </a:p>
        </p:txBody>
      </p:sp>
      <p:graphicFrame>
        <p:nvGraphicFramePr>
          <p:cNvPr id="1027" name="Rectangle 3" hidden="1"/>
          <p:cNvGraphicFramePr>
            <a:graphicFrameLocks/>
          </p:cNvGraphicFramePr>
          <p:nvPr>
            <p:custDataLst>
              <p:tags r:id="rId7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1" imgW="0" imgH="0" progId="">
                  <p:embed/>
                </p:oleObj>
              </mc:Choice>
              <mc:Fallback>
                <p:oleObj r:id="rId11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:p14="http://schemas.microsoft.com/office/powerpoint/2010/main" xmlns:v="urn:schemas-microsoft-com:vml" xmlns:ma14="http://schemas.microsoft.com/office/mac/drawingml/2011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:p14="http://schemas.microsoft.com/office/powerpoint/2010/main" xmlns:v="urn:schemas-microsoft-com:vml" xmlns:ma14="http://schemas.microsoft.com/office/mac/drawingml/2011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1"/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4495388" y="6682275"/>
            <a:ext cx="617857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Version 41</a:t>
            </a:r>
          </a:p>
        </p:txBody>
      </p:sp>
      <p:sp>
        <p:nvSpPr>
          <p:cNvPr id="16" name="Inhaltsplatzhalter 2"/>
          <p:cNvSpPr txBox="1">
            <a:spLocks/>
          </p:cNvSpPr>
          <p:nvPr userDrawn="1"/>
        </p:nvSpPr>
        <p:spPr>
          <a:xfrm>
            <a:off x="359444" y="1270000"/>
            <a:ext cx="9187127" cy="150195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defRPr sz="16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173038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361950" indent="-18732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Font typeface="Arial" charset="0"/>
              <a:buChar char="−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560388" indent="-19685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Font typeface="Arial" charset="0"/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1383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  <a:ea typeface="ＭＳ Ｐゴシック" charset="0"/>
              </a:defRPr>
            </a:lvl5pPr>
            <a:lvl6pPr marL="25955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6pPr>
            <a:lvl7pPr marL="30527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7pPr>
            <a:lvl8pPr marL="35099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8pPr>
            <a:lvl9pPr marL="39671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dirty="0"/>
              <a:t>Edit text master formats by clicking</a:t>
            </a:r>
          </a:p>
          <a:p>
            <a:pPr lvl="1">
              <a:buClr>
                <a:srgbClr val="FF0000"/>
              </a:buClr>
            </a:pPr>
            <a:r>
              <a:rPr lang="de-DE" dirty="0"/>
              <a:t>Second level</a:t>
            </a:r>
          </a:p>
          <a:p>
            <a:pPr lvl="2">
              <a:buClr>
                <a:srgbClr val="FF0000"/>
              </a:buClr>
            </a:pPr>
            <a:r>
              <a:rPr lang="de-DE" dirty="0"/>
              <a:t>Third level</a:t>
            </a:r>
          </a:p>
          <a:p>
            <a:pPr lvl="3">
              <a:buClr>
                <a:srgbClr val="FF0000"/>
              </a:buClr>
            </a:pPr>
            <a:r>
              <a:rPr lang="de-DE" dirty="0"/>
              <a:t>Fourth level</a:t>
            </a:r>
          </a:p>
          <a:p>
            <a:pPr lvl="4"/>
            <a:r>
              <a:rPr lang="de-DE" dirty="0"/>
              <a:t>Fifth level</a:t>
            </a:r>
          </a:p>
        </p:txBody>
      </p:sp>
      <p:sp>
        <p:nvSpPr>
          <p:cNvPr id="17" name="Rectangle 10"/>
          <p:cNvSpPr>
            <a:spLocks noChangeArrowheads="1"/>
          </p:cNvSpPr>
          <p:nvPr userDrawn="1">
            <p:custDataLst>
              <p:tags r:id="rId9"/>
            </p:custDataLst>
          </p:nvPr>
        </p:nvSpPr>
        <p:spPr bwMode="auto">
          <a:xfrm>
            <a:off x="7733346" y="6682275"/>
            <a:ext cx="1845657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075" tIns="0" rIns="0" bIns="0">
            <a:spAutoFit/>
          </a:bodyPr>
          <a:lstStyle/>
          <a:p>
            <a:pPr algn="r" eaLnBrk="0" hangingPunct="0">
              <a:buFontTx/>
              <a:buNone/>
            </a:pPr>
            <a:r>
              <a:rPr lang="de-DE" sz="800" b="1" dirty="0">
                <a:solidFill>
                  <a:srgbClr val="000000"/>
                </a:solidFill>
                <a:latin typeface="Verdana" charset="0"/>
                <a:ea typeface="ＭＳ Ｐゴシック" charset="0"/>
              </a:rPr>
              <a:t>Stabilization board Foil</a:t>
            </a:r>
            <a:fld id="{F74CEB15-4085-6B41-A219-123B3D5B139E}" type="slidenum">
              <a:rPr lang="de-DE" sz="800" b="1">
                <a:solidFill>
                  <a:srgbClr val="000000"/>
                </a:solidFill>
                <a:latin typeface="Verdana" charset="0"/>
                <a:ea typeface="ＭＳ Ｐゴシック" charset="0"/>
              </a:rPr>
              <a:t>‹Nr.›</a:t>
            </a:fld>
            <a:endParaRPr lang="de-DE" sz="800" b="1" dirty="0">
              <a:solidFill>
                <a:srgbClr val="000000"/>
              </a:solidFill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961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defRPr sz="16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173038" indent="-17145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Char char="•"/>
        <a:defRPr sz="1600">
          <a:solidFill>
            <a:schemeClr val="tx1"/>
          </a:solidFill>
          <a:latin typeface="+mn-lt"/>
          <a:ea typeface="ＭＳ Ｐゴシック" charset="0"/>
        </a:defRPr>
      </a:lvl2pPr>
      <a:lvl3pPr marL="361950" indent="-187325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Font typeface="Arial" charset="0"/>
        <a:buChar char="−"/>
        <a:defRPr sz="1600">
          <a:solidFill>
            <a:schemeClr val="tx1"/>
          </a:solidFill>
          <a:latin typeface="+mn-lt"/>
          <a:ea typeface="ＭＳ Ｐゴシック" charset="0"/>
        </a:defRPr>
      </a:lvl3pPr>
      <a:lvl4pPr marL="560388" indent="-19685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Font typeface="Arial" charset="0"/>
        <a:buChar char="»"/>
        <a:defRPr sz="1600">
          <a:solidFill>
            <a:schemeClr val="tx1"/>
          </a:solidFill>
          <a:latin typeface="+mn-lt"/>
          <a:ea typeface="ＭＳ Ｐゴシック" charset="0"/>
        </a:defRPr>
      </a:lvl4pPr>
      <a:lvl5pPr marL="2138363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  <a:ea typeface="ＭＳ Ｐゴシック" charset="0"/>
        </a:defRPr>
      </a:lvl5pPr>
      <a:lvl6pPr marL="25955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6pPr>
      <a:lvl7pPr marL="30527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7pPr>
      <a:lvl8pPr marL="35099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8pPr>
      <a:lvl9pPr marL="39671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415;p46">
            <a:extLst>
              <a:ext uri="{FF2B5EF4-FFF2-40B4-BE49-F238E27FC236}">
                <a16:creationId xmlns:a16="http://schemas.microsoft.com/office/drawing/2014/main" id="{A990905E-5F50-956A-0272-B370B695766A}"/>
              </a:ext>
            </a:extLst>
          </p:cNvPr>
          <p:cNvSpPr/>
          <p:nvPr/>
        </p:nvSpPr>
        <p:spPr>
          <a:xfrm>
            <a:off x="5425474" y="9234"/>
            <a:ext cx="4473446" cy="599411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lvl="0" algn="r">
              <a:buClrTx/>
              <a:buSzPts val="1100"/>
              <a:defRPr/>
            </a:pPr>
            <a:r>
              <a:rPr lang="de-DE" sz="1200" b="1" dirty="0">
                <a:solidFill>
                  <a:srgbClr val="FFFFFF"/>
                </a:solidFill>
              </a:rPr>
              <a:t>SHIFT-START MEETING</a:t>
            </a:r>
          </a:p>
          <a:p>
            <a:pPr lvl="0" algn="r">
              <a:buClrTx/>
              <a:buSzPts val="1100"/>
              <a:defRPr/>
            </a:pPr>
            <a:r>
              <a:rPr lang="de-DE" sz="1200" b="1" dirty="0">
                <a:solidFill>
                  <a:srgbClr val="FFFFFF"/>
                </a:solidFill>
              </a:rPr>
              <a:t>SFM DAILY COMMUNICATION 02-1</a:t>
            </a:r>
          </a:p>
        </p:txBody>
      </p:sp>
      <p:cxnSp>
        <p:nvCxnSpPr>
          <p:cNvPr id="5" name="Google Shape;418;p46">
            <a:extLst>
              <a:ext uri="{FF2B5EF4-FFF2-40B4-BE49-F238E27FC236}">
                <a16:creationId xmlns:a16="http://schemas.microsoft.com/office/drawing/2014/main" id="{3DF4D9B9-A2C5-2FC2-11FA-06D8FDE22CCE}"/>
              </a:ext>
            </a:extLst>
          </p:cNvPr>
          <p:cNvCxnSpPr/>
          <p:nvPr/>
        </p:nvCxnSpPr>
        <p:spPr>
          <a:xfrm>
            <a:off x="6783274" y="0"/>
            <a:ext cx="0" cy="608643"/>
          </a:xfrm>
          <a:prstGeom prst="straightConnector1">
            <a:avLst/>
          </a:prstGeom>
          <a:noFill/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" name="Google Shape;136;p7">
            <a:extLst>
              <a:ext uri="{FF2B5EF4-FFF2-40B4-BE49-F238E27FC236}">
                <a16:creationId xmlns:a16="http://schemas.microsoft.com/office/drawing/2014/main" id="{E0544D7D-E93E-2D39-FCE2-77A3C7B60496}"/>
              </a:ext>
            </a:extLst>
          </p:cNvPr>
          <p:cNvSpPr/>
          <p:nvPr/>
        </p:nvSpPr>
        <p:spPr>
          <a:xfrm>
            <a:off x="4166411" y="210268"/>
            <a:ext cx="1220323" cy="41576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algn="ctr" defTabSz="914324">
              <a:buClrTx/>
              <a:buSzPts val="1200"/>
              <a:defRPr/>
            </a:pPr>
            <a:endParaRPr sz="1000" dirty="0">
              <a:solidFill>
                <a:sysClr val="windowText" lastClr="000000"/>
              </a:solidFill>
            </a:endParaRPr>
          </a:p>
        </p:txBody>
      </p:sp>
      <p:sp>
        <p:nvSpPr>
          <p:cNvPr id="12" name="Google Shape;137;p7">
            <a:extLst>
              <a:ext uri="{FF2B5EF4-FFF2-40B4-BE49-F238E27FC236}">
                <a16:creationId xmlns:a16="http://schemas.microsoft.com/office/drawing/2014/main" id="{AA1EFD09-D1BC-0A6B-46B4-5C12B6840BAE}"/>
              </a:ext>
            </a:extLst>
          </p:cNvPr>
          <p:cNvSpPr/>
          <p:nvPr/>
        </p:nvSpPr>
        <p:spPr>
          <a:xfrm>
            <a:off x="4166411" y="35083"/>
            <a:ext cx="1220323" cy="169277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algn="ctr" defTabSz="914324">
              <a:buClr>
                <a:srgbClr val="FFFFFF"/>
              </a:buClr>
              <a:buSzPts val="1100"/>
              <a:defRPr/>
            </a:pPr>
            <a:r>
              <a:rPr lang="de-DE" sz="900" b="1" dirty="0">
                <a:solidFill>
                  <a:srgbClr val="FFFFFF"/>
                </a:solidFill>
              </a:rPr>
              <a:t>Start &amp; end time</a:t>
            </a:r>
            <a:endParaRPr sz="900" b="1" dirty="0">
              <a:solidFill>
                <a:srgbClr val="FFFFFF"/>
              </a:solidFill>
            </a:endParaRPr>
          </a:p>
        </p:txBody>
      </p:sp>
      <p:sp>
        <p:nvSpPr>
          <p:cNvPr id="15" name="Google Shape;136;p7">
            <a:extLst>
              <a:ext uri="{FF2B5EF4-FFF2-40B4-BE49-F238E27FC236}">
                <a16:creationId xmlns:a16="http://schemas.microsoft.com/office/drawing/2014/main" id="{B23F7014-DCA5-2193-DE4F-7DBDFF13860C}"/>
              </a:ext>
            </a:extLst>
          </p:cNvPr>
          <p:cNvSpPr/>
          <p:nvPr/>
        </p:nvSpPr>
        <p:spPr>
          <a:xfrm>
            <a:off x="54184" y="211863"/>
            <a:ext cx="1950971" cy="41576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algn="ctr" defTabSz="914324">
              <a:buClrTx/>
              <a:buSzPts val="1200"/>
              <a:defRPr/>
            </a:pPr>
            <a:endParaRPr sz="1000" dirty="0">
              <a:solidFill>
                <a:sysClr val="windowText" lastClr="000000"/>
              </a:solidFill>
            </a:endParaRPr>
          </a:p>
        </p:txBody>
      </p:sp>
      <p:sp>
        <p:nvSpPr>
          <p:cNvPr id="16" name="Google Shape;137;p7">
            <a:extLst>
              <a:ext uri="{FF2B5EF4-FFF2-40B4-BE49-F238E27FC236}">
                <a16:creationId xmlns:a16="http://schemas.microsoft.com/office/drawing/2014/main" id="{AA07F09C-5AE6-414A-E520-942895713E01}"/>
              </a:ext>
            </a:extLst>
          </p:cNvPr>
          <p:cNvSpPr/>
          <p:nvPr/>
        </p:nvSpPr>
        <p:spPr>
          <a:xfrm>
            <a:off x="35551" y="25203"/>
            <a:ext cx="1964091" cy="169277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algn="ctr" defTabSz="914324">
              <a:buClr>
                <a:srgbClr val="FFFFFF"/>
              </a:buClr>
              <a:buSzPts val="1100"/>
              <a:defRPr/>
            </a:pPr>
            <a:r>
              <a:rPr lang="de-DE" sz="900" b="1" dirty="0">
                <a:solidFill>
                  <a:srgbClr val="FFFFFF"/>
                </a:solidFill>
              </a:rPr>
              <a:t>Area / Process</a:t>
            </a:r>
            <a:endParaRPr sz="900" b="1" dirty="0">
              <a:solidFill>
                <a:srgbClr val="FFFFFF"/>
              </a:solidFill>
            </a:endParaRPr>
          </a:p>
        </p:txBody>
      </p:sp>
      <p:sp>
        <p:nvSpPr>
          <p:cNvPr id="17" name="Google Shape;136;p7">
            <a:extLst>
              <a:ext uri="{FF2B5EF4-FFF2-40B4-BE49-F238E27FC236}">
                <a16:creationId xmlns:a16="http://schemas.microsoft.com/office/drawing/2014/main" id="{E2B21D78-7437-F74B-2FA2-6457FFFF1D49}"/>
              </a:ext>
            </a:extLst>
          </p:cNvPr>
          <p:cNvSpPr/>
          <p:nvPr/>
        </p:nvSpPr>
        <p:spPr>
          <a:xfrm>
            <a:off x="2043897" y="210151"/>
            <a:ext cx="2083774" cy="41576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algn="ctr" defTabSz="914324">
              <a:buClrTx/>
              <a:buSzPts val="1200"/>
              <a:defRPr/>
            </a:pPr>
            <a:endParaRPr sz="1000" dirty="0">
              <a:solidFill>
                <a:sysClr val="windowText" lastClr="000000"/>
              </a:solidFill>
            </a:endParaRPr>
          </a:p>
        </p:txBody>
      </p:sp>
      <p:sp>
        <p:nvSpPr>
          <p:cNvPr id="18" name="Google Shape;137;p7">
            <a:extLst>
              <a:ext uri="{FF2B5EF4-FFF2-40B4-BE49-F238E27FC236}">
                <a16:creationId xmlns:a16="http://schemas.microsoft.com/office/drawing/2014/main" id="{8B860F9F-F1E6-E4B2-6169-01F68823B0F4}"/>
              </a:ext>
            </a:extLst>
          </p:cNvPr>
          <p:cNvSpPr/>
          <p:nvPr/>
        </p:nvSpPr>
        <p:spPr>
          <a:xfrm>
            <a:off x="2043897" y="35889"/>
            <a:ext cx="2083774" cy="169277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algn="ctr" defTabSz="914324">
              <a:buClr>
                <a:srgbClr val="FFFFFF"/>
              </a:buClr>
              <a:buSzPts val="1100"/>
              <a:defRPr/>
            </a:pPr>
            <a:r>
              <a:rPr lang="de-DE" sz="900" b="1" dirty="0">
                <a:solidFill>
                  <a:srgbClr val="FFFFFF"/>
                </a:solidFill>
              </a:rPr>
              <a:t>Day(s)</a:t>
            </a:r>
            <a:endParaRPr sz="900" b="1" dirty="0">
              <a:solidFill>
                <a:srgbClr val="FFFFFF"/>
              </a:solidFill>
            </a:endParaRPr>
          </a:p>
        </p:txBody>
      </p:sp>
      <p:sp>
        <p:nvSpPr>
          <p:cNvPr id="19" name="Google Shape;670;p48">
            <a:extLst>
              <a:ext uri="{FF2B5EF4-FFF2-40B4-BE49-F238E27FC236}">
                <a16:creationId xmlns:a16="http://schemas.microsoft.com/office/drawing/2014/main" id="{E07E2805-4C9F-B55E-B419-0B9E97D8C12A}"/>
              </a:ext>
            </a:extLst>
          </p:cNvPr>
          <p:cNvSpPr txBox="1"/>
          <p:nvPr/>
        </p:nvSpPr>
        <p:spPr>
          <a:xfrm>
            <a:off x="5392552" y="99748"/>
            <a:ext cx="815483" cy="415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99" rIns="91425" bIns="45699" anchor="t" anchorCtr="0">
            <a:spAutoFit/>
          </a:bodyPr>
          <a:lstStyle/>
          <a:p>
            <a:pPr algn="ctr">
              <a:buSzPts val="1000"/>
            </a:pPr>
            <a:r>
              <a:rPr lang="de-DE" sz="701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here for the </a:t>
            </a:r>
            <a:r>
              <a:rPr lang="de-DE" sz="701" b="1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tutorial</a:t>
            </a:r>
            <a:r>
              <a:rPr lang="de-DE" sz="701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01" b="1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r>
              <a:rPr lang="de-DE" sz="701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62A92C2-B0C8-77E7-8E34-A1735B0D6B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80974" y="99749"/>
            <a:ext cx="422275" cy="422275"/>
          </a:xfrm>
          <a:prstGeom prst="rect">
            <a:avLst/>
          </a:prstGeom>
          <a:solidFill>
            <a:srgbClr val="C00000"/>
          </a:solidFill>
        </p:spPr>
      </p:pic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4CB9CBA6-1D3F-2306-3684-672D7159E6BC}"/>
              </a:ext>
            </a:extLst>
          </p:cNvPr>
          <p:cNvGraphicFramePr>
            <a:graphicFrameLocks noGrp="1"/>
          </p:cNvGraphicFramePr>
          <p:nvPr/>
        </p:nvGraphicFramePr>
        <p:xfrm>
          <a:off x="63348" y="663682"/>
          <a:ext cx="9835572" cy="2152758"/>
        </p:xfrm>
        <a:graphic>
          <a:graphicData uri="http://schemas.openxmlformats.org/drawingml/2006/table">
            <a:tbl>
              <a:tblPr/>
              <a:tblGrid>
                <a:gridCol w="1335980">
                  <a:extLst>
                    <a:ext uri="{9D8B030D-6E8A-4147-A177-3AD203B41FA5}">
                      <a16:colId xmlns:a16="http://schemas.microsoft.com/office/drawing/2014/main" val="2930498585"/>
                    </a:ext>
                  </a:extLst>
                </a:gridCol>
                <a:gridCol w="3708494">
                  <a:extLst>
                    <a:ext uri="{9D8B030D-6E8A-4147-A177-3AD203B41FA5}">
                      <a16:colId xmlns:a16="http://schemas.microsoft.com/office/drawing/2014/main" val="2081477699"/>
                    </a:ext>
                  </a:extLst>
                </a:gridCol>
                <a:gridCol w="4791098">
                  <a:extLst>
                    <a:ext uri="{9D8B030D-6E8A-4147-A177-3AD203B41FA5}">
                      <a16:colId xmlns:a16="http://schemas.microsoft.com/office/drawing/2014/main" val="3247059793"/>
                    </a:ext>
                  </a:extLst>
                </a:gridCol>
              </a:tblGrid>
              <a:tr h="227753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de-DE" sz="1400" b="1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132C47"/>
                          </a:highlight>
                        </a:rPr>
                        <a:t>Participants</a:t>
                      </a:r>
                      <a:endParaRPr lang="de-DE" sz="1400" b="1" i="0" u="none" strike="noStrike" dirty="0">
                        <a:solidFill>
                          <a:schemeClr val="bg1"/>
                        </a:solidFill>
                        <a:effectLst/>
                        <a:highlight>
                          <a:srgbClr val="132C47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b"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5471704"/>
                  </a:ext>
                </a:extLst>
              </a:tr>
              <a:tr h="190501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Area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Participants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Preparation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6696561"/>
                  </a:ext>
                </a:extLst>
              </a:tr>
              <a:tr h="289084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900" i="1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(Moderator)</a:t>
                      </a:r>
                      <a:endParaRPr lang="de-DE" sz="9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 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3352037807"/>
                  </a:ext>
                </a:extLst>
              </a:tr>
              <a:tr h="289084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2728842248"/>
                  </a:ext>
                </a:extLst>
              </a:tr>
              <a:tr h="289084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 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1377478878"/>
                  </a:ext>
                </a:extLst>
              </a:tr>
              <a:tr h="289084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 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1125391510"/>
                  </a:ext>
                </a:extLst>
              </a:tr>
              <a:tr h="289084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1585902160"/>
                  </a:ext>
                </a:extLst>
              </a:tr>
              <a:tr h="289084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 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 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3043501600"/>
                  </a:ext>
                </a:extLst>
              </a:tr>
            </a:tbl>
          </a:graphicData>
        </a:graphic>
      </p:graphicFrame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CDC9817E-261D-624A-2662-D6AE56602AF8}"/>
              </a:ext>
            </a:extLst>
          </p:cNvPr>
          <p:cNvGraphicFramePr>
            <a:graphicFrameLocks noGrp="1"/>
          </p:cNvGraphicFramePr>
          <p:nvPr/>
        </p:nvGraphicFramePr>
        <p:xfrm>
          <a:off x="63348" y="2862566"/>
          <a:ext cx="9835570" cy="3718855"/>
        </p:xfrm>
        <a:graphic>
          <a:graphicData uri="http://schemas.openxmlformats.org/drawingml/2006/table">
            <a:tbl>
              <a:tblPr/>
              <a:tblGrid>
                <a:gridCol w="245713">
                  <a:extLst>
                    <a:ext uri="{9D8B030D-6E8A-4147-A177-3AD203B41FA5}">
                      <a16:colId xmlns:a16="http://schemas.microsoft.com/office/drawing/2014/main" val="958967251"/>
                    </a:ext>
                  </a:extLst>
                </a:gridCol>
                <a:gridCol w="2400975">
                  <a:extLst>
                    <a:ext uri="{9D8B030D-6E8A-4147-A177-3AD203B41FA5}">
                      <a16:colId xmlns:a16="http://schemas.microsoft.com/office/drawing/2014/main" val="1356471862"/>
                    </a:ext>
                  </a:extLst>
                </a:gridCol>
                <a:gridCol w="1386526">
                  <a:extLst>
                    <a:ext uri="{9D8B030D-6E8A-4147-A177-3AD203B41FA5}">
                      <a16:colId xmlns:a16="http://schemas.microsoft.com/office/drawing/2014/main" val="3609674075"/>
                    </a:ext>
                  </a:extLst>
                </a:gridCol>
                <a:gridCol w="1123262">
                  <a:extLst>
                    <a:ext uri="{9D8B030D-6E8A-4147-A177-3AD203B41FA5}">
                      <a16:colId xmlns:a16="http://schemas.microsoft.com/office/drawing/2014/main" val="1735573419"/>
                    </a:ext>
                  </a:extLst>
                </a:gridCol>
                <a:gridCol w="1509386">
                  <a:extLst>
                    <a:ext uri="{9D8B030D-6E8A-4147-A177-3AD203B41FA5}">
                      <a16:colId xmlns:a16="http://schemas.microsoft.com/office/drawing/2014/main" val="2525440102"/>
                    </a:ext>
                  </a:extLst>
                </a:gridCol>
                <a:gridCol w="3169708">
                  <a:extLst>
                    <a:ext uri="{9D8B030D-6E8A-4147-A177-3AD203B41FA5}">
                      <a16:colId xmlns:a16="http://schemas.microsoft.com/office/drawing/2014/main" val="1193963995"/>
                    </a:ext>
                  </a:extLst>
                </a:gridCol>
              </a:tblGrid>
              <a:tr h="242693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de-DE" sz="1400" b="1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132C47"/>
                          </a:highlight>
                        </a:rPr>
                        <a:t>Current performance</a:t>
                      </a:r>
                      <a:endParaRPr lang="de-DE" sz="1400" b="1" i="0" u="none" strike="noStrike" dirty="0">
                        <a:solidFill>
                          <a:schemeClr val="bg1"/>
                        </a:solidFill>
                        <a:effectLst/>
                        <a:highlight>
                          <a:srgbClr val="132C47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b"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2554585"/>
                  </a:ext>
                </a:extLst>
              </a:tr>
              <a:tr h="477020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 dirty="0">
                          <a:effectLst/>
                        </a:rPr>
                        <a:t>No.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Topic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Responsible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Duration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Template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Note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548506"/>
                  </a:ext>
                </a:extLst>
              </a:tr>
              <a:tr h="469432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>
                          <a:effectLst/>
                        </a:rPr>
                        <a:t>1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101" b="0" i="0" u="none" strike="noStrike" cap="none" dirty="0">
                        <a:solidFill>
                          <a:srgbClr val="000000"/>
                        </a:solidFill>
                        <a:latin typeface="Segoe Print" panose="02000800000000000000" pitchFamily="2" charset="0"/>
                        <a:ea typeface="HanziPen TC" charset="-120"/>
                        <a:sym typeface="Arial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101" b="0" i="0" u="none" strike="noStrike" cap="none" dirty="0">
                        <a:solidFill>
                          <a:srgbClr val="000000"/>
                        </a:solidFill>
                        <a:latin typeface="Segoe Print" panose="02000800000000000000" pitchFamily="2" charset="0"/>
                        <a:ea typeface="HanziPen TC" charset="-120"/>
                        <a:sym typeface="Arial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101" b="0" i="0" u="none" strike="noStrike" cap="none">
                        <a:solidFill>
                          <a:srgbClr val="000000"/>
                        </a:solidFill>
                        <a:latin typeface="Segoe Print" panose="02000800000000000000" pitchFamily="2" charset="0"/>
                        <a:ea typeface="HanziPen TC" charset="-120"/>
                        <a:sym typeface="Arial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101" b="0" i="0" u="none" strike="noStrike" cap="none" dirty="0">
                        <a:solidFill>
                          <a:srgbClr val="000000"/>
                        </a:solidFill>
                        <a:latin typeface="Segoe Print" panose="02000800000000000000" pitchFamily="2" charset="0"/>
                        <a:ea typeface="HanziPen TC" charset="-120"/>
                        <a:sym typeface="Arial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101" b="0" i="0" u="none" strike="noStrike" cap="none" dirty="0">
                        <a:solidFill>
                          <a:srgbClr val="000000"/>
                        </a:solidFill>
                        <a:latin typeface="Segoe Print" panose="02000800000000000000" pitchFamily="2" charset="0"/>
                        <a:ea typeface="HanziPen TC" charset="-120"/>
                        <a:sym typeface="Arial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2267527560"/>
                  </a:ext>
                </a:extLst>
              </a:tr>
              <a:tr h="560707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>
                          <a:effectLst/>
                        </a:rPr>
                        <a:t>2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101" b="0" i="0" u="none" strike="noStrike" cap="none" dirty="0">
                        <a:solidFill>
                          <a:srgbClr val="000000"/>
                        </a:solidFill>
                        <a:latin typeface="Segoe Print" panose="02000800000000000000" pitchFamily="2" charset="0"/>
                        <a:ea typeface="HanziPen TC" charset="-120"/>
                        <a:sym typeface="Arial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101" b="0" i="0" u="none" strike="noStrike" cap="none" dirty="0">
                        <a:solidFill>
                          <a:srgbClr val="000000"/>
                        </a:solidFill>
                        <a:latin typeface="Segoe Print" panose="02000800000000000000" pitchFamily="2" charset="0"/>
                        <a:ea typeface="HanziPen TC" charset="-120"/>
                        <a:sym typeface="Arial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101" b="0" i="0" u="none" strike="noStrike" cap="none" dirty="0">
                        <a:solidFill>
                          <a:srgbClr val="000000"/>
                        </a:solidFill>
                        <a:latin typeface="Segoe Print" panose="02000800000000000000" pitchFamily="2" charset="0"/>
                        <a:ea typeface="HanziPen TC" charset="-120"/>
                        <a:sym typeface="Arial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101" b="0" i="0" u="none" strike="noStrike" cap="none" dirty="0">
                        <a:solidFill>
                          <a:srgbClr val="000000"/>
                        </a:solidFill>
                        <a:latin typeface="Segoe Print" panose="02000800000000000000" pitchFamily="2" charset="0"/>
                        <a:ea typeface="HanziPen TC" charset="-120"/>
                        <a:sym typeface="Arial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101" b="0" i="0" u="none" strike="noStrike" cap="none">
                        <a:solidFill>
                          <a:srgbClr val="000000"/>
                        </a:solidFill>
                        <a:latin typeface="Segoe Print" panose="02000800000000000000" pitchFamily="2" charset="0"/>
                        <a:ea typeface="HanziPen TC" charset="-120"/>
                        <a:sym typeface="Arial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2911965257"/>
                  </a:ext>
                </a:extLst>
              </a:tr>
              <a:tr h="469432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>
                          <a:effectLst/>
                        </a:rPr>
                        <a:t>3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101" b="0" i="0" u="none" strike="noStrike" cap="none" dirty="0">
                        <a:solidFill>
                          <a:srgbClr val="000000"/>
                        </a:solidFill>
                        <a:latin typeface="Segoe Print" panose="02000800000000000000" pitchFamily="2" charset="0"/>
                        <a:ea typeface="HanziPen TC" charset="-120"/>
                        <a:sym typeface="Arial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101" b="0" i="0" u="none" strike="noStrike" cap="none" dirty="0">
                        <a:solidFill>
                          <a:srgbClr val="000000"/>
                        </a:solidFill>
                        <a:latin typeface="Segoe Print" panose="02000800000000000000" pitchFamily="2" charset="0"/>
                        <a:ea typeface="HanziPen TC" charset="-120"/>
                        <a:sym typeface="Arial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101" b="0" i="0" u="none" strike="noStrike" cap="none" dirty="0">
                        <a:solidFill>
                          <a:srgbClr val="000000"/>
                        </a:solidFill>
                        <a:latin typeface="Segoe Print" panose="02000800000000000000" pitchFamily="2" charset="0"/>
                        <a:ea typeface="HanziPen TC" charset="-120"/>
                        <a:sym typeface="Arial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101" b="0" i="0" u="none" strike="noStrike" cap="none" dirty="0">
                        <a:solidFill>
                          <a:srgbClr val="000000"/>
                        </a:solidFill>
                        <a:latin typeface="Segoe Print" panose="02000800000000000000" pitchFamily="2" charset="0"/>
                        <a:ea typeface="HanziPen TC" charset="-120"/>
                        <a:sym typeface="Arial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101" b="0" i="0" u="none" strike="noStrike" cap="none" dirty="0">
                        <a:solidFill>
                          <a:srgbClr val="000000"/>
                        </a:solidFill>
                        <a:latin typeface="Segoe Print" panose="02000800000000000000" pitchFamily="2" charset="0"/>
                        <a:ea typeface="HanziPen TC" charset="-120"/>
                        <a:sym typeface="Arial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920979995"/>
                  </a:ext>
                </a:extLst>
              </a:tr>
              <a:tr h="469432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4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101" b="0" i="0" u="none" strike="noStrike" cap="none" dirty="0">
                        <a:solidFill>
                          <a:srgbClr val="000000"/>
                        </a:solidFill>
                        <a:latin typeface="Segoe Print" panose="02000800000000000000" pitchFamily="2" charset="0"/>
                        <a:ea typeface="HanziPen TC" charset="-120"/>
                        <a:sym typeface="Arial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101" b="0" i="0" u="none" strike="noStrike" cap="none" dirty="0">
                        <a:solidFill>
                          <a:srgbClr val="000000"/>
                        </a:solidFill>
                        <a:latin typeface="Segoe Print" panose="02000800000000000000" pitchFamily="2" charset="0"/>
                        <a:ea typeface="HanziPen TC" charset="-120"/>
                        <a:sym typeface="Arial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101" b="0" i="0" u="none" strike="noStrike" cap="none" dirty="0">
                        <a:solidFill>
                          <a:srgbClr val="000000"/>
                        </a:solidFill>
                        <a:latin typeface="Segoe Print" panose="02000800000000000000" pitchFamily="2" charset="0"/>
                        <a:ea typeface="HanziPen TC" charset="-120"/>
                        <a:sym typeface="Arial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101" b="0" i="0" u="none" strike="noStrike" cap="none" dirty="0">
                        <a:solidFill>
                          <a:srgbClr val="000000"/>
                        </a:solidFill>
                        <a:latin typeface="Segoe Print" panose="02000800000000000000" pitchFamily="2" charset="0"/>
                        <a:ea typeface="HanziPen TC" charset="-120"/>
                        <a:sym typeface="Arial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101" b="0" i="0" u="none" strike="noStrike" cap="none">
                        <a:solidFill>
                          <a:srgbClr val="000000"/>
                        </a:solidFill>
                        <a:latin typeface="Segoe Print" panose="02000800000000000000" pitchFamily="2" charset="0"/>
                        <a:ea typeface="HanziPen TC" charset="-120"/>
                        <a:sym typeface="Arial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3205360568"/>
                  </a:ext>
                </a:extLst>
              </a:tr>
              <a:tr h="560707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5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101" b="0" i="0" u="none" strike="noStrike" cap="none" dirty="0">
                        <a:solidFill>
                          <a:srgbClr val="000000"/>
                        </a:solidFill>
                        <a:latin typeface="Segoe Print" panose="02000800000000000000" pitchFamily="2" charset="0"/>
                        <a:ea typeface="HanziPen TC" charset="-120"/>
                        <a:sym typeface="Arial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101" b="0" i="0" u="none" strike="noStrike" cap="none">
                        <a:solidFill>
                          <a:srgbClr val="000000"/>
                        </a:solidFill>
                        <a:latin typeface="Segoe Print" panose="02000800000000000000" pitchFamily="2" charset="0"/>
                        <a:ea typeface="HanziPen TC" charset="-120"/>
                        <a:sym typeface="Arial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101" b="0" i="0" u="none" strike="noStrike" cap="none" dirty="0">
                        <a:solidFill>
                          <a:srgbClr val="000000"/>
                        </a:solidFill>
                        <a:latin typeface="Segoe Print" panose="02000800000000000000" pitchFamily="2" charset="0"/>
                        <a:ea typeface="HanziPen TC" charset="-120"/>
                        <a:sym typeface="Arial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101" b="0" i="0" u="none" strike="noStrike" cap="none" dirty="0">
                        <a:solidFill>
                          <a:srgbClr val="000000"/>
                        </a:solidFill>
                        <a:latin typeface="Segoe Print" panose="02000800000000000000" pitchFamily="2" charset="0"/>
                        <a:ea typeface="HanziPen TC" charset="-120"/>
                        <a:sym typeface="Arial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101" b="0" i="0" u="none" strike="noStrike" cap="none" dirty="0">
                        <a:solidFill>
                          <a:srgbClr val="000000"/>
                        </a:solidFill>
                        <a:latin typeface="Segoe Print" panose="02000800000000000000" pitchFamily="2" charset="0"/>
                        <a:ea typeface="HanziPen TC" charset="-120"/>
                        <a:sym typeface="Arial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3643800298"/>
                  </a:ext>
                </a:extLst>
              </a:tr>
              <a:tr h="469432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>
                          <a:effectLst/>
                        </a:rPr>
                        <a:t>6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101" b="0" i="0" u="none" strike="noStrike" cap="none" dirty="0">
                        <a:solidFill>
                          <a:srgbClr val="000000"/>
                        </a:solidFill>
                        <a:latin typeface="Segoe Print" panose="02000800000000000000" pitchFamily="2" charset="0"/>
                        <a:ea typeface="HanziPen TC" charset="-120"/>
                        <a:sym typeface="Arial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101" b="0" i="0" u="none" strike="noStrike" cap="none">
                        <a:solidFill>
                          <a:srgbClr val="000000"/>
                        </a:solidFill>
                        <a:latin typeface="Segoe Print" panose="02000800000000000000" pitchFamily="2" charset="0"/>
                        <a:ea typeface="HanziPen TC" charset="-120"/>
                        <a:sym typeface="Arial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101" b="0" i="0" u="none" strike="noStrike" cap="none" dirty="0">
                        <a:solidFill>
                          <a:srgbClr val="000000"/>
                        </a:solidFill>
                        <a:latin typeface="Segoe Print" panose="02000800000000000000" pitchFamily="2" charset="0"/>
                        <a:ea typeface="HanziPen TC" charset="-120"/>
                        <a:sym typeface="Arial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101" b="0" i="0" u="none" strike="noStrike" cap="none" dirty="0">
                        <a:solidFill>
                          <a:srgbClr val="000000"/>
                        </a:solidFill>
                        <a:latin typeface="Segoe Print" panose="02000800000000000000" pitchFamily="2" charset="0"/>
                        <a:ea typeface="HanziPen TC" charset="-120"/>
                        <a:sym typeface="Arial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101" b="0" i="0" u="none" strike="noStrike" cap="none" dirty="0">
                        <a:solidFill>
                          <a:srgbClr val="000000"/>
                        </a:solidFill>
                        <a:latin typeface="Segoe Print" panose="02000800000000000000" pitchFamily="2" charset="0"/>
                        <a:ea typeface="HanziPen TC" charset="-120"/>
                        <a:sym typeface="Arial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29953172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9534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415;p46">
            <a:extLst>
              <a:ext uri="{FF2B5EF4-FFF2-40B4-BE49-F238E27FC236}">
                <a16:creationId xmlns:a16="http://schemas.microsoft.com/office/drawing/2014/main" id="{A990905E-5F50-956A-0272-B370B695766A}"/>
              </a:ext>
            </a:extLst>
          </p:cNvPr>
          <p:cNvSpPr/>
          <p:nvPr/>
        </p:nvSpPr>
        <p:spPr>
          <a:xfrm>
            <a:off x="5425474" y="9234"/>
            <a:ext cx="4473446" cy="599411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lvl="0" algn="r">
              <a:buClrTx/>
              <a:buSzPts val="1100"/>
              <a:defRPr/>
            </a:pPr>
            <a:r>
              <a:rPr lang="de-DE" sz="1200" b="1" dirty="0">
                <a:solidFill>
                  <a:srgbClr val="FFFFFF"/>
                </a:solidFill>
              </a:rPr>
              <a:t>SHIFT-START MEETING</a:t>
            </a:r>
          </a:p>
          <a:p>
            <a:pPr lvl="0" algn="r">
              <a:buClrTx/>
              <a:buSzPts val="1100"/>
              <a:defRPr/>
            </a:pPr>
            <a:r>
              <a:rPr lang="de-DE" sz="1200" b="1" dirty="0">
                <a:solidFill>
                  <a:srgbClr val="FFFFFF"/>
                </a:solidFill>
              </a:rPr>
              <a:t>SFM DAILY COMMUNICATION 02-1</a:t>
            </a:r>
          </a:p>
        </p:txBody>
      </p:sp>
      <p:cxnSp>
        <p:nvCxnSpPr>
          <p:cNvPr id="5" name="Google Shape;418;p46">
            <a:extLst>
              <a:ext uri="{FF2B5EF4-FFF2-40B4-BE49-F238E27FC236}">
                <a16:creationId xmlns:a16="http://schemas.microsoft.com/office/drawing/2014/main" id="{3DF4D9B9-A2C5-2FC2-11FA-06D8FDE22CCE}"/>
              </a:ext>
            </a:extLst>
          </p:cNvPr>
          <p:cNvCxnSpPr/>
          <p:nvPr/>
        </p:nvCxnSpPr>
        <p:spPr>
          <a:xfrm>
            <a:off x="6783274" y="0"/>
            <a:ext cx="0" cy="608643"/>
          </a:xfrm>
          <a:prstGeom prst="straightConnector1">
            <a:avLst/>
          </a:prstGeom>
          <a:noFill/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" name="Google Shape;136;p7">
            <a:extLst>
              <a:ext uri="{FF2B5EF4-FFF2-40B4-BE49-F238E27FC236}">
                <a16:creationId xmlns:a16="http://schemas.microsoft.com/office/drawing/2014/main" id="{E0544D7D-E93E-2D39-FCE2-77A3C7B60496}"/>
              </a:ext>
            </a:extLst>
          </p:cNvPr>
          <p:cNvSpPr/>
          <p:nvPr/>
        </p:nvSpPr>
        <p:spPr>
          <a:xfrm>
            <a:off x="4166411" y="210268"/>
            <a:ext cx="1220323" cy="41576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algn="ctr" defTabSz="914324">
              <a:buClrTx/>
              <a:buSzPts val="1200"/>
              <a:defRPr/>
            </a:pPr>
            <a:endParaRPr sz="1000" dirty="0">
              <a:solidFill>
                <a:sysClr val="windowText" lastClr="000000"/>
              </a:solidFill>
            </a:endParaRPr>
          </a:p>
        </p:txBody>
      </p:sp>
      <p:sp>
        <p:nvSpPr>
          <p:cNvPr id="12" name="Google Shape;137;p7">
            <a:extLst>
              <a:ext uri="{FF2B5EF4-FFF2-40B4-BE49-F238E27FC236}">
                <a16:creationId xmlns:a16="http://schemas.microsoft.com/office/drawing/2014/main" id="{AA1EFD09-D1BC-0A6B-46B4-5C12B6840BAE}"/>
              </a:ext>
            </a:extLst>
          </p:cNvPr>
          <p:cNvSpPr/>
          <p:nvPr/>
        </p:nvSpPr>
        <p:spPr>
          <a:xfrm>
            <a:off x="4166411" y="35083"/>
            <a:ext cx="1220323" cy="169277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algn="ctr" defTabSz="914324">
              <a:buClr>
                <a:srgbClr val="FFFFFF"/>
              </a:buClr>
              <a:buSzPts val="1100"/>
              <a:defRPr/>
            </a:pPr>
            <a:r>
              <a:rPr lang="de-DE" sz="900" b="1" dirty="0">
                <a:solidFill>
                  <a:srgbClr val="FFFFFF"/>
                </a:solidFill>
              </a:rPr>
              <a:t>Start &amp; end time</a:t>
            </a:r>
            <a:endParaRPr sz="900" b="1" dirty="0">
              <a:solidFill>
                <a:srgbClr val="FFFFFF"/>
              </a:solidFill>
            </a:endParaRPr>
          </a:p>
        </p:txBody>
      </p:sp>
      <p:sp>
        <p:nvSpPr>
          <p:cNvPr id="15" name="Google Shape;136;p7">
            <a:extLst>
              <a:ext uri="{FF2B5EF4-FFF2-40B4-BE49-F238E27FC236}">
                <a16:creationId xmlns:a16="http://schemas.microsoft.com/office/drawing/2014/main" id="{B23F7014-DCA5-2193-DE4F-7DBDFF13860C}"/>
              </a:ext>
            </a:extLst>
          </p:cNvPr>
          <p:cNvSpPr/>
          <p:nvPr/>
        </p:nvSpPr>
        <p:spPr>
          <a:xfrm>
            <a:off x="54184" y="211863"/>
            <a:ext cx="1950971" cy="41576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algn="ctr" defTabSz="914324">
              <a:buClrTx/>
              <a:buSzPts val="1200"/>
              <a:defRPr/>
            </a:pPr>
            <a:endParaRPr sz="1000" dirty="0">
              <a:solidFill>
                <a:sysClr val="windowText" lastClr="000000"/>
              </a:solidFill>
            </a:endParaRPr>
          </a:p>
        </p:txBody>
      </p:sp>
      <p:sp>
        <p:nvSpPr>
          <p:cNvPr id="16" name="Google Shape;137;p7">
            <a:extLst>
              <a:ext uri="{FF2B5EF4-FFF2-40B4-BE49-F238E27FC236}">
                <a16:creationId xmlns:a16="http://schemas.microsoft.com/office/drawing/2014/main" id="{AA07F09C-5AE6-414A-E520-942895713E01}"/>
              </a:ext>
            </a:extLst>
          </p:cNvPr>
          <p:cNvSpPr/>
          <p:nvPr/>
        </p:nvSpPr>
        <p:spPr>
          <a:xfrm>
            <a:off x="35551" y="25203"/>
            <a:ext cx="1964091" cy="169277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algn="ctr" defTabSz="914324">
              <a:buClr>
                <a:srgbClr val="FFFFFF"/>
              </a:buClr>
              <a:buSzPts val="1100"/>
              <a:defRPr/>
            </a:pPr>
            <a:r>
              <a:rPr lang="de-DE" sz="900" b="1" dirty="0">
                <a:solidFill>
                  <a:srgbClr val="FFFFFF"/>
                </a:solidFill>
              </a:rPr>
              <a:t>Area / Process</a:t>
            </a:r>
            <a:endParaRPr sz="900" b="1" dirty="0">
              <a:solidFill>
                <a:srgbClr val="FFFFFF"/>
              </a:solidFill>
            </a:endParaRPr>
          </a:p>
        </p:txBody>
      </p:sp>
      <p:sp>
        <p:nvSpPr>
          <p:cNvPr id="17" name="Google Shape;136;p7">
            <a:extLst>
              <a:ext uri="{FF2B5EF4-FFF2-40B4-BE49-F238E27FC236}">
                <a16:creationId xmlns:a16="http://schemas.microsoft.com/office/drawing/2014/main" id="{E2B21D78-7437-F74B-2FA2-6457FFFF1D49}"/>
              </a:ext>
            </a:extLst>
          </p:cNvPr>
          <p:cNvSpPr/>
          <p:nvPr/>
        </p:nvSpPr>
        <p:spPr>
          <a:xfrm>
            <a:off x="2043897" y="210151"/>
            <a:ext cx="2083774" cy="41576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algn="ctr" defTabSz="914324">
              <a:buClrTx/>
              <a:buSzPts val="1200"/>
              <a:defRPr/>
            </a:pPr>
            <a:endParaRPr sz="1000" dirty="0">
              <a:solidFill>
                <a:sysClr val="windowText" lastClr="000000"/>
              </a:solidFill>
            </a:endParaRPr>
          </a:p>
        </p:txBody>
      </p:sp>
      <p:sp>
        <p:nvSpPr>
          <p:cNvPr id="18" name="Google Shape;137;p7">
            <a:extLst>
              <a:ext uri="{FF2B5EF4-FFF2-40B4-BE49-F238E27FC236}">
                <a16:creationId xmlns:a16="http://schemas.microsoft.com/office/drawing/2014/main" id="{8B860F9F-F1E6-E4B2-6169-01F68823B0F4}"/>
              </a:ext>
            </a:extLst>
          </p:cNvPr>
          <p:cNvSpPr/>
          <p:nvPr/>
        </p:nvSpPr>
        <p:spPr>
          <a:xfrm>
            <a:off x="2043897" y="35889"/>
            <a:ext cx="2083774" cy="169277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algn="ctr" defTabSz="914324">
              <a:buClr>
                <a:srgbClr val="FFFFFF"/>
              </a:buClr>
              <a:buSzPts val="1100"/>
              <a:defRPr/>
            </a:pPr>
            <a:r>
              <a:rPr lang="de-DE" sz="900" b="1" dirty="0">
                <a:solidFill>
                  <a:srgbClr val="FFFFFF"/>
                </a:solidFill>
              </a:rPr>
              <a:t>Day(s)</a:t>
            </a:r>
            <a:endParaRPr sz="900" b="1" dirty="0">
              <a:solidFill>
                <a:srgbClr val="FFFFFF"/>
              </a:solidFill>
            </a:endParaRPr>
          </a:p>
        </p:txBody>
      </p:sp>
      <p:sp>
        <p:nvSpPr>
          <p:cNvPr id="19" name="Google Shape;670;p48">
            <a:extLst>
              <a:ext uri="{FF2B5EF4-FFF2-40B4-BE49-F238E27FC236}">
                <a16:creationId xmlns:a16="http://schemas.microsoft.com/office/drawing/2014/main" id="{E07E2805-4C9F-B55E-B419-0B9E97D8C12A}"/>
              </a:ext>
            </a:extLst>
          </p:cNvPr>
          <p:cNvSpPr txBox="1"/>
          <p:nvPr/>
        </p:nvSpPr>
        <p:spPr>
          <a:xfrm>
            <a:off x="5392552" y="99748"/>
            <a:ext cx="815483" cy="415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99" rIns="91425" bIns="45699" anchor="t" anchorCtr="0">
            <a:spAutoFit/>
          </a:bodyPr>
          <a:lstStyle/>
          <a:p>
            <a:pPr algn="ctr">
              <a:buSzPts val="1000"/>
            </a:pPr>
            <a:r>
              <a:rPr lang="de-DE" sz="701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here for the </a:t>
            </a:r>
            <a:r>
              <a:rPr lang="de-DE" sz="701" b="1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tutorial</a:t>
            </a:r>
            <a:r>
              <a:rPr lang="de-DE" sz="701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01" b="1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r>
              <a:rPr lang="de-DE" sz="701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62A92C2-B0C8-77E7-8E34-A1735B0D6B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80974" y="99749"/>
            <a:ext cx="422275" cy="422275"/>
          </a:xfrm>
          <a:prstGeom prst="rect">
            <a:avLst/>
          </a:prstGeom>
          <a:solidFill>
            <a:srgbClr val="C00000"/>
          </a:solidFill>
        </p:spPr>
      </p:pic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4CB9CBA6-1D3F-2306-3684-672D7159E6BC}"/>
              </a:ext>
            </a:extLst>
          </p:cNvPr>
          <p:cNvGraphicFramePr>
            <a:graphicFrameLocks noGrp="1"/>
          </p:cNvGraphicFramePr>
          <p:nvPr/>
        </p:nvGraphicFramePr>
        <p:xfrm>
          <a:off x="63348" y="663682"/>
          <a:ext cx="9835572" cy="2152758"/>
        </p:xfrm>
        <a:graphic>
          <a:graphicData uri="http://schemas.openxmlformats.org/drawingml/2006/table">
            <a:tbl>
              <a:tblPr/>
              <a:tblGrid>
                <a:gridCol w="1335980">
                  <a:extLst>
                    <a:ext uri="{9D8B030D-6E8A-4147-A177-3AD203B41FA5}">
                      <a16:colId xmlns:a16="http://schemas.microsoft.com/office/drawing/2014/main" val="2930498585"/>
                    </a:ext>
                  </a:extLst>
                </a:gridCol>
                <a:gridCol w="3708494">
                  <a:extLst>
                    <a:ext uri="{9D8B030D-6E8A-4147-A177-3AD203B41FA5}">
                      <a16:colId xmlns:a16="http://schemas.microsoft.com/office/drawing/2014/main" val="2081477699"/>
                    </a:ext>
                  </a:extLst>
                </a:gridCol>
                <a:gridCol w="4791098">
                  <a:extLst>
                    <a:ext uri="{9D8B030D-6E8A-4147-A177-3AD203B41FA5}">
                      <a16:colId xmlns:a16="http://schemas.microsoft.com/office/drawing/2014/main" val="3247059793"/>
                    </a:ext>
                  </a:extLst>
                </a:gridCol>
              </a:tblGrid>
              <a:tr h="227753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de-DE" sz="1400" b="1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132C47"/>
                          </a:highlight>
                        </a:rPr>
                        <a:t>Participants</a:t>
                      </a:r>
                      <a:endParaRPr lang="de-DE" sz="1400" b="1" i="0" u="none" strike="noStrike" dirty="0">
                        <a:solidFill>
                          <a:schemeClr val="bg1"/>
                        </a:solidFill>
                        <a:effectLst/>
                        <a:highlight>
                          <a:srgbClr val="132C47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b"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5471704"/>
                  </a:ext>
                </a:extLst>
              </a:tr>
              <a:tr h="190501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Area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Participants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Preparation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6696561"/>
                  </a:ext>
                </a:extLst>
              </a:tr>
              <a:tr h="289084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900" i="1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(Moderator)</a:t>
                      </a:r>
                      <a:endParaRPr lang="de-DE" sz="9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 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3352037807"/>
                  </a:ext>
                </a:extLst>
              </a:tr>
              <a:tr h="289084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2728842248"/>
                  </a:ext>
                </a:extLst>
              </a:tr>
              <a:tr h="289084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 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1377478878"/>
                  </a:ext>
                </a:extLst>
              </a:tr>
              <a:tr h="289084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 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1125391510"/>
                  </a:ext>
                </a:extLst>
              </a:tr>
              <a:tr h="289084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1585902160"/>
                  </a:ext>
                </a:extLst>
              </a:tr>
              <a:tr h="289084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 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 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 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3043501600"/>
                  </a:ext>
                </a:extLst>
              </a:tr>
            </a:tbl>
          </a:graphicData>
        </a:graphic>
      </p:graphicFrame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CDC9817E-261D-624A-2662-D6AE56602AF8}"/>
              </a:ext>
            </a:extLst>
          </p:cNvPr>
          <p:cNvGraphicFramePr>
            <a:graphicFrameLocks noGrp="1"/>
          </p:cNvGraphicFramePr>
          <p:nvPr/>
        </p:nvGraphicFramePr>
        <p:xfrm>
          <a:off x="63348" y="2862566"/>
          <a:ext cx="9835570" cy="3718855"/>
        </p:xfrm>
        <a:graphic>
          <a:graphicData uri="http://schemas.openxmlformats.org/drawingml/2006/table">
            <a:tbl>
              <a:tblPr/>
              <a:tblGrid>
                <a:gridCol w="245713">
                  <a:extLst>
                    <a:ext uri="{9D8B030D-6E8A-4147-A177-3AD203B41FA5}">
                      <a16:colId xmlns:a16="http://schemas.microsoft.com/office/drawing/2014/main" val="958967251"/>
                    </a:ext>
                  </a:extLst>
                </a:gridCol>
                <a:gridCol w="2400975">
                  <a:extLst>
                    <a:ext uri="{9D8B030D-6E8A-4147-A177-3AD203B41FA5}">
                      <a16:colId xmlns:a16="http://schemas.microsoft.com/office/drawing/2014/main" val="1356471862"/>
                    </a:ext>
                  </a:extLst>
                </a:gridCol>
                <a:gridCol w="1386526">
                  <a:extLst>
                    <a:ext uri="{9D8B030D-6E8A-4147-A177-3AD203B41FA5}">
                      <a16:colId xmlns:a16="http://schemas.microsoft.com/office/drawing/2014/main" val="3609674075"/>
                    </a:ext>
                  </a:extLst>
                </a:gridCol>
                <a:gridCol w="1123262">
                  <a:extLst>
                    <a:ext uri="{9D8B030D-6E8A-4147-A177-3AD203B41FA5}">
                      <a16:colId xmlns:a16="http://schemas.microsoft.com/office/drawing/2014/main" val="1735573419"/>
                    </a:ext>
                  </a:extLst>
                </a:gridCol>
                <a:gridCol w="1509386">
                  <a:extLst>
                    <a:ext uri="{9D8B030D-6E8A-4147-A177-3AD203B41FA5}">
                      <a16:colId xmlns:a16="http://schemas.microsoft.com/office/drawing/2014/main" val="2525440102"/>
                    </a:ext>
                  </a:extLst>
                </a:gridCol>
                <a:gridCol w="3169708">
                  <a:extLst>
                    <a:ext uri="{9D8B030D-6E8A-4147-A177-3AD203B41FA5}">
                      <a16:colId xmlns:a16="http://schemas.microsoft.com/office/drawing/2014/main" val="1193963995"/>
                    </a:ext>
                  </a:extLst>
                </a:gridCol>
              </a:tblGrid>
              <a:tr h="242693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de-DE" sz="1400" b="1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132C47"/>
                          </a:highlight>
                        </a:rPr>
                        <a:t>Current performance</a:t>
                      </a:r>
                      <a:endParaRPr lang="de-DE" sz="1400" b="1" i="0" u="none" strike="noStrike" dirty="0">
                        <a:solidFill>
                          <a:schemeClr val="bg1"/>
                        </a:solidFill>
                        <a:effectLst/>
                        <a:highlight>
                          <a:srgbClr val="132C47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b"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2554585"/>
                  </a:ext>
                </a:extLst>
              </a:tr>
              <a:tr h="477020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 dirty="0">
                          <a:effectLst/>
                        </a:rPr>
                        <a:t>No.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Topic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Responsible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Duration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Template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Note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548506"/>
                  </a:ext>
                </a:extLst>
              </a:tr>
              <a:tr h="469432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>
                          <a:effectLst/>
                        </a:rPr>
                        <a:t>1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Greeting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 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1" b="0" i="0" u="none" strike="noStrike" cap="none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 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 ---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Check presence</a:t>
                      </a: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2267527560"/>
                  </a:ext>
                </a:extLst>
              </a:tr>
              <a:tr h="560707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>
                          <a:effectLst/>
                        </a:rPr>
                        <a:t>2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Daily plan (</a:t>
                      </a:r>
                      <a:r>
                        <a:rPr lang="de-DE" sz="1101" b="0" i="0" u="none" strike="noStrike" cap="none" dirty="0" err="1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products</a:t>
                      </a:r>
                      <a: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, </a:t>
                      </a:r>
                      <a:r>
                        <a:rPr lang="de-DE" sz="1101" b="0" i="0" u="none" strike="noStrike" cap="none" dirty="0" err="1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sequence</a:t>
                      </a:r>
                      <a: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 &amp; </a:t>
                      </a:r>
                      <a:r>
                        <a:rPr lang="de-DE" sz="1101" b="0" i="0" u="none" strike="noStrike" cap="none" dirty="0" err="1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planned</a:t>
                      </a:r>
                      <a: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 </a:t>
                      </a:r>
                      <a:r>
                        <a:rPr lang="de-DE" sz="1101" b="0" i="0" u="none" strike="noStrike" cap="none" dirty="0" err="1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Changeovers</a:t>
                      </a:r>
                      <a: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)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 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 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 Daily/weekly schedule </a:t>
                      </a:r>
                      <a:b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</a:br>
                      <a: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 (SF board)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1" b="0" i="0" u="none" strike="noStrike" cap="none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 </a:t>
                      </a: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2911965257"/>
                  </a:ext>
                </a:extLst>
              </a:tr>
              <a:tr h="469432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>
                          <a:effectLst/>
                        </a:rPr>
                        <a:t>3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standard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 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 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 SWS </a:t>
                      </a:r>
                      <a:b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</a:br>
                      <a: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 (SF board)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 </a:t>
                      </a: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920979995"/>
                  </a:ext>
                </a:extLst>
              </a:tr>
              <a:tr h="469432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4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Operator scheduling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1" b="0" i="0" u="none" strike="noStrike" cap="none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 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 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 Emp deployment </a:t>
                      </a:r>
                      <a:b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</a:br>
                      <a: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 (SF board)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1" b="0" i="0" u="none" strike="noStrike" cap="none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 </a:t>
                      </a: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3205360568"/>
                  </a:ext>
                </a:extLst>
              </a:tr>
              <a:tr h="560707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5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Special features of </a:t>
                      </a:r>
                      <a:r>
                        <a:rPr lang="de-DE" sz="1101" b="0" i="0" u="none" strike="noStrike" cap="none" dirty="0" err="1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the</a:t>
                      </a:r>
                      <a: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 shift (e.g. problems / special features of the last shift)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1" b="0" i="0" u="none" strike="noStrike" cap="none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 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1" b="0" i="0" u="none" strike="noStrike" cap="none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 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 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 </a:t>
                      </a: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3643800298"/>
                  </a:ext>
                </a:extLst>
              </a:tr>
              <a:tr h="469432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>
                          <a:effectLst/>
                        </a:rPr>
                        <a:t>6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Miscellaneous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1" b="0" i="0" u="none" strike="noStrike" cap="none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 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 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 </a:t>
                      </a:r>
                    </a:p>
                  </a:txBody>
                  <a:tcPr marL="7619" marR="7619" marT="7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1" b="0" i="0" u="none" strike="noStrike" cap="none" dirty="0">
                          <a:solidFill>
                            <a:srgbClr val="000000"/>
                          </a:solidFill>
                          <a:latin typeface="Segoe Print" panose="02000800000000000000" pitchFamily="2" charset="0"/>
                          <a:ea typeface="HanziPen TC" charset="-120"/>
                          <a:sym typeface="Arial"/>
                        </a:rPr>
                        <a:t> </a:t>
                      </a:r>
                    </a:p>
                  </a:txBody>
                  <a:tcPr marL="7619" marR="7619" marT="7619" marB="0" anchor="ctr"/>
                </a:tc>
                <a:extLst>
                  <a:ext uri="{0D108BD9-81ED-4DB2-BD59-A6C34878D82A}">
                    <a16:rowId xmlns:a16="http://schemas.microsoft.com/office/drawing/2014/main" val="29953172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219162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&gt;&lt;version val=&quot;14537&quot;/&gt;&lt;partner val=&quot;540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 val=&quot;,&quot;&gt;,&lt;/m_chDecimalSymbol&gt;&lt;m_nGroupingDigits val=&quot;2147483647&quot;/&gt;&lt;m_chGroupingSymbol val=&quot; &quot;&gt; &lt;/m_chGroupingSymbol&gt;&lt;/m_precDefault&gt;&lt;/CDefaultPrec&gt;&lt;/root&gt;"/>
  <p:tag name="THINKCELLUNDODONOTDELETE" val="23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KrxtARdU6457AbfZWnB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83L0ObgzUOMUPXRVIHg9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cZx.MSCUC6xn7YS0YQx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XC9yCy.WUKee5KNNgup1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cZx.MSCUC6xn7YS0YQ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KrxtARdU6457AbfZWnB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8_engineering_quer_farbe">
  <a:themeElements>
    <a:clrScheme name="1_engineering_quer_farbe 1">
      <a:dk1>
        <a:srgbClr val="000000"/>
      </a:dk1>
      <a:lt1>
        <a:srgbClr val="FFFFFF"/>
      </a:lt1>
      <a:dk2>
        <a:srgbClr val="000000"/>
      </a:dk2>
      <a:lt2>
        <a:srgbClr val="757477"/>
      </a:lt2>
      <a:accent1>
        <a:srgbClr val="CFCFCF"/>
      </a:accent1>
      <a:accent2>
        <a:srgbClr val="6AB023"/>
      </a:accent2>
      <a:accent3>
        <a:srgbClr val="FFFFFF"/>
      </a:accent3>
      <a:accent4>
        <a:srgbClr val="000000"/>
      </a:accent4>
      <a:accent5>
        <a:srgbClr val="E4E4E4"/>
      </a:accent5>
      <a:accent6>
        <a:srgbClr val="5F9F1F"/>
      </a:accent6>
      <a:hlink>
        <a:srgbClr val="0F2E5B"/>
      </a:hlink>
      <a:folHlink>
        <a:srgbClr val="FF7D00"/>
      </a:folHlink>
    </a:clrScheme>
    <a:fontScheme name="1_engineering_quer_farb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t" anchorCtr="0" compatLnSpc="1">
        <a:prstTxWarp prst="textNoShape">
          <a:avLst/>
        </a:prstTxWarp>
        <a:noAutofit/>
      </a:bodyPr>
      <a:lstStyle>
        <a:defPPr marR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tabLst/>
          <a:defRPr kumimoji="0" sz="12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_engineering_quer_farbe 1">
        <a:dk1>
          <a:srgbClr val="000000"/>
        </a:dk1>
        <a:lt1>
          <a:srgbClr val="FFFFFF"/>
        </a:lt1>
        <a:dk2>
          <a:srgbClr val="000000"/>
        </a:dk2>
        <a:lt2>
          <a:srgbClr val="757477"/>
        </a:lt2>
        <a:accent1>
          <a:srgbClr val="CFCFCF"/>
        </a:accent1>
        <a:accent2>
          <a:srgbClr val="6AB023"/>
        </a:accent2>
        <a:accent3>
          <a:srgbClr val="FFFFFF"/>
        </a:accent3>
        <a:accent4>
          <a:srgbClr val="000000"/>
        </a:accent4>
        <a:accent5>
          <a:srgbClr val="E4E4E4"/>
        </a:accent5>
        <a:accent6>
          <a:srgbClr val="5F9F1F"/>
        </a:accent6>
        <a:hlink>
          <a:srgbClr val="0F2E5B"/>
        </a:hlink>
        <a:folHlink>
          <a:srgbClr val="FF7D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757477"/>
      </a:lt2>
      <a:accent1>
        <a:srgbClr val="CFCFCF"/>
      </a:accent1>
      <a:accent2>
        <a:srgbClr val="6AB023"/>
      </a:accent2>
      <a:accent3>
        <a:srgbClr val="FFFFFF"/>
      </a:accent3>
      <a:accent4>
        <a:srgbClr val="000000"/>
      </a:accent4>
      <a:accent5>
        <a:srgbClr val="E4E4E4"/>
      </a:accent5>
      <a:accent6>
        <a:srgbClr val="5F9F1F"/>
      </a:accent6>
      <a:hlink>
        <a:srgbClr val="0F2E5B"/>
      </a:hlink>
      <a:folHlink>
        <a:srgbClr val="FF7D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211</Words>
  <Application>Microsoft Office PowerPoint</Application>
  <PresentationFormat>A4-Papier (210 x 297 mm)</PresentationFormat>
  <Paragraphs>112</Paragraphs>
  <Slides>2</Slides>
  <Notes>2</Notes>
  <HiddenSlides>1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0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Segoe Print</vt:lpstr>
      <vt:lpstr>Verdana</vt:lpstr>
      <vt:lpstr>8_engineering_quer_farbe</vt:lpstr>
      <vt:lpstr>PowerPoint-Präsentation</vt:lpstr>
      <vt:lpstr>PowerPoint-Präsentation</vt:lpstr>
    </vt:vector>
  </TitlesOfParts>
  <Company>TTS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– max. 2-zeilig, zentriert [20]</dc:title>
  <dc:creator>TTS_PC</dc:creator>
  <cp:keywords>, docId:38E6644DA37B97CECFE80F27A7FC1B69</cp:keywords>
  <cp:lastModifiedBy>Henrike Roschinsky</cp:lastModifiedBy>
  <cp:revision>1435</cp:revision>
  <cp:lastPrinted>2021-04-19T03:53:54Z</cp:lastPrinted>
  <dcterms:created xsi:type="dcterms:W3CDTF">2004-10-14T13:59:06Z</dcterms:created>
  <dcterms:modified xsi:type="dcterms:W3CDTF">2024-05-27T09:12:07Z</dcterms:modified>
</cp:coreProperties>
</file>