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trictFirstAndLastChars="0" saveSubsetFonts="1" autoCompressPictures="0">
  <p:sldMasterIdLst>
    <p:sldMasterId id="2147483648" r:id="rId1"/>
  </p:sldMasterIdLst>
  <p:notesMasterIdLst>
    <p:notesMasterId r:id="rId4"/>
  </p:notesMasterIdLst>
  <p:sldIdLst>
    <p:sldId id="259" r:id="rId2"/>
    <p:sldId id="260" r:id="rId3"/>
  </p:sldIdLst>
  <p:sldSz cx="9906000" cy="6858000" type="A4"/>
  <p:notesSz cx="10236200" cy="70993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4137">
          <p15:clr>
            <a:srgbClr val="A4A3A4"/>
          </p15:clr>
        </p15:guide>
        <p15:guide id="2" orient="horz" pos="79">
          <p15:clr>
            <a:srgbClr val="A4A3A4"/>
          </p15:clr>
        </p15:guide>
        <p15:guide id="3" pos="811">
          <p15:clr>
            <a:srgbClr val="A4A3A4"/>
          </p15:clr>
        </p15:guide>
        <p15:guide id="4" pos="3119">
          <p15:clr>
            <a:srgbClr val="A4A3A4"/>
          </p15:clr>
        </p15:guide>
        <p15:guide id="5" orient="horz" pos="4269">
          <p15:clr>
            <a:srgbClr val="A4A3A4"/>
          </p15:clr>
        </p15:guide>
        <p15:guide id="6" pos="336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1332">
          <p15:clr>
            <a:srgbClr val="A4A3A4"/>
          </p15:clr>
        </p15:guide>
        <p15:guide id="2" orient="horz" pos="4054">
          <p15:clr>
            <a:srgbClr val="A4A3A4"/>
          </p15:clr>
        </p15:guide>
        <p15:guide id="3" orient="horz" pos="4246">
          <p15:clr>
            <a:srgbClr val="A4A3A4"/>
          </p15:clr>
        </p15:guide>
        <p15:guide id="4" orient="horz" pos="436">
          <p15:clr>
            <a:srgbClr val="A4A3A4"/>
          </p15:clr>
        </p15:guide>
        <p15:guide id="5" orient="horz" pos="299">
          <p15:clr>
            <a:srgbClr val="A4A3A4"/>
          </p15:clr>
        </p15:guide>
        <p15:guide id="6" pos="3224">
          <p15:clr>
            <a:srgbClr val="A4A3A4"/>
          </p15:clr>
        </p15:guide>
        <p15:guide id="7" pos="5721">
          <p15:clr>
            <a:srgbClr val="A4A3A4"/>
          </p15:clr>
        </p15:guide>
        <p15:guide id="8" pos="732">
          <p15:clr>
            <a:srgbClr val="A4A3A4"/>
          </p15:clr>
        </p15:guide>
        <p15:guide id="9" pos="6447">
          <p15:clr>
            <a:srgbClr val="A4A3A4"/>
          </p15:clr>
        </p15:guide>
        <p15:guide id="10" pos="540">
          <p15:clr>
            <a:srgbClr val="A4A3A4"/>
          </p15:clr>
        </p15:guide>
        <p15:guide id="11" pos="5918">
          <p15:clr>
            <a:srgbClr val="A4A3A4"/>
          </p15:clr>
        </p15:guide>
      </p15:notes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8" roundtripDataSignature="AMtx7mhEi8Q2SVLtzWQPmzK8r2wPKgScx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507628F-AA74-4262-BED2-AA147D80314A}">
  <a:tblStyle styleId="{6507628F-AA74-4262-BED2-AA147D80314A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655" autoAdjust="0"/>
    <p:restoredTop sz="94618"/>
  </p:normalViewPr>
  <p:slideViewPr>
    <p:cSldViewPr snapToGrid="0">
      <p:cViewPr>
        <p:scale>
          <a:sx n="231" d="100"/>
          <a:sy n="231" d="100"/>
        </p:scale>
        <p:origin x="2312" y="-368"/>
      </p:cViewPr>
      <p:guideLst>
        <p:guide orient="horz" pos="4137"/>
        <p:guide orient="horz" pos="79"/>
        <p:guide pos="811"/>
        <p:guide pos="3119"/>
        <p:guide orient="horz" pos="4269"/>
        <p:guide pos="3361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1332"/>
        <p:guide orient="horz" pos="4054"/>
        <p:guide orient="horz" pos="4246"/>
        <p:guide orient="horz" pos="436"/>
        <p:guide orient="horz" pos="299"/>
        <p:guide pos="3224"/>
        <p:guide pos="5721"/>
        <p:guide pos="732"/>
        <p:guide pos="6447"/>
        <p:guide pos="540"/>
        <p:guide pos="591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customschemas.google.com/relationships/presentationmetadata" Target="metadata"/><Relationship Id="rId3" Type="http://schemas.openxmlformats.org/officeDocument/2006/relationships/slide" Target="slides/slide2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11" Type="http://schemas.openxmlformats.org/officeDocument/2006/relationships/theme" Target="theme/theme1.xml"/><Relationship Id="rId10" Type="http://schemas.openxmlformats.org/officeDocument/2006/relationships/viewProps" Target="viewProps.xml"/><Relationship Id="rId4" Type="http://schemas.openxmlformats.org/officeDocument/2006/relationships/notesMaster" Target="notesMasters/notes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490538" y="681038"/>
            <a:ext cx="9255125" cy="640873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1154113" y="249238"/>
            <a:ext cx="7927975" cy="220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accent2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228600" algn="l" rtl="0">
              <a:spcBef>
                <a:spcPts val="540"/>
              </a:spcBef>
              <a:spcAft>
                <a:spcPts val="0"/>
              </a:spcAft>
              <a:buSzPts val="1400"/>
              <a:buNone/>
              <a:defRPr sz="18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228600" algn="l" rtl="0">
              <a:spcBef>
                <a:spcPts val="540"/>
              </a:spcBef>
              <a:spcAft>
                <a:spcPts val="0"/>
              </a:spcAft>
              <a:buSzPts val="1400"/>
              <a:buNone/>
              <a:defRPr sz="18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28600" algn="l" rtl="0">
              <a:spcBef>
                <a:spcPts val="540"/>
              </a:spcBef>
              <a:spcAft>
                <a:spcPts val="0"/>
              </a:spcAft>
              <a:buSzPts val="1400"/>
              <a:buNone/>
              <a:defRPr sz="18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28600" algn="l" rtl="0">
              <a:spcBef>
                <a:spcPts val="540"/>
              </a:spcBef>
              <a:spcAft>
                <a:spcPts val="0"/>
              </a:spcAft>
              <a:buSzPts val="1400"/>
              <a:buNone/>
              <a:defRPr sz="18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/>
          <p:nvPr/>
        </p:nvSpPr>
        <p:spPr>
          <a:xfrm>
            <a:off x="0" y="0"/>
            <a:ext cx="10236200" cy="7099300"/>
          </a:xfrm>
          <a:prstGeom prst="roundRect">
            <a:avLst>
              <a:gd name="adj" fmla="val 2259"/>
            </a:avLst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None/>
            </a:pPr>
            <a:endParaRPr sz="16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el und Inhalt" type="obj">
  <p:cSld name="OBJECT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81801" y="544597"/>
            <a:ext cx="7137135" cy="2539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body" idx="1"/>
          </p:nvPr>
        </p:nvSpPr>
        <p:spPr>
          <a:xfrm>
            <a:off x="359444" y="1270000"/>
            <a:ext cx="9187127" cy="1501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330200" algn="l" rtl="0">
              <a:spcBef>
                <a:spcPts val="480"/>
              </a:spcBef>
              <a:spcAft>
                <a:spcPts val="0"/>
              </a:spcAft>
              <a:buClr>
                <a:srgbClr val="FF0000"/>
              </a:buClr>
              <a:buSzPts val="1600"/>
              <a:buFont typeface="Verdana"/>
              <a:buChar char="•"/>
              <a:defRPr sz="1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30200" algn="l" rtl="0">
              <a:spcBef>
                <a:spcPts val="480"/>
              </a:spcBef>
              <a:spcAft>
                <a:spcPts val="0"/>
              </a:spcAft>
              <a:buClr>
                <a:srgbClr val="FF0000"/>
              </a:buClr>
              <a:buSzPts val="1600"/>
              <a:buFont typeface="Arial"/>
              <a:buChar char="−"/>
              <a:defRPr sz="1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30200" algn="l" rtl="0">
              <a:spcBef>
                <a:spcPts val="480"/>
              </a:spcBef>
              <a:spcAft>
                <a:spcPts val="0"/>
              </a:spcAft>
              <a:buClr>
                <a:srgbClr val="FF0000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30200" algn="l" rtl="0">
              <a:spcBef>
                <a:spcPts val="320"/>
              </a:spcBef>
              <a:spcAft>
                <a:spcPts val="0"/>
              </a:spcAft>
              <a:buClr>
                <a:srgbClr val="031932"/>
              </a:buClr>
              <a:buSzPts val="1600"/>
              <a:buFont typeface="Verdana"/>
              <a:buChar char="»"/>
              <a:defRPr sz="1600" b="0" i="0" u="none" strike="noStrike" cap="none">
                <a:solidFill>
                  <a:srgbClr val="031932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30200" algn="l" rtl="0">
              <a:spcBef>
                <a:spcPts val="320"/>
              </a:spcBef>
              <a:spcAft>
                <a:spcPts val="0"/>
              </a:spcAft>
              <a:buClr>
                <a:srgbClr val="031932"/>
              </a:buClr>
              <a:buSzPts val="1600"/>
              <a:buFont typeface="Verdana"/>
              <a:buChar char="»"/>
              <a:defRPr sz="1600" b="0" i="0" u="none" strike="noStrike" cap="none">
                <a:solidFill>
                  <a:srgbClr val="031932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30200" algn="l" rtl="0">
              <a:spcBef>
                <a:spcPts val="320"/>
              </a:spcBef>
              <a:spcAft>
                <a:spcPts val="0"/>
              </a:spcAft>
              <a:buClr>
                <a:srgbClr val="031932"/>
              </a:buClr>
              <a:buSzPts val="1600"/>
              <a:buFont typeface="Verdana"/>
              <a:buChar char="»"/>
              <a:defRPr sz="1600" b="0" i="0" u="none" strike="noStrike" cap="none">
                <a:solidFill>
                  <a:srgbClr val="031932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rgbClr val="031932"/>
              </a:buClr>
              <a:buSzPts val="1600"/>
              <a:buFont typeface="Verdana"/>
              <a:buChar char="»"/>
              <a:defRPr sz="1600" b="0" i="0" u="none" strike="noStrike" cap="none">
                <a:solidFill>
                  <a:srgbClr val="031932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30200" algn="l" rtl="0">
              <a:spcBef>
                <a:spcPts val="320"/>
              </a:spcBef>
              <a:spcAft>
                <a:spcPts val="0"/>
              </a:spcAft>
              <a:buClr>
                <a:srgbClr val="031932"/>
              </a:buClr>
              <a:buSzPts val="1600"/>
              <a:buFont typeface="Verdana"/>
              <a:buChar char="»"/>
              <a:defRPr sz="1600" b="0" i="0" u="none" strike="noStrike" cap="none">
                <a:solidFill>
                  <a:srgbClr val="031932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cxnSp>
        <p:nvCxnSpPr>
          <p:cNvPr id="16" name="Google Shape;16;p3"/>
          <p:cNvCxnSpPr/>
          <p:nvPr/>
        </p:nvCxnSpPr>
        <p:spPr>
          <a:xfrm>
            <a:off x="359444" y="6651832"/>
            <a:ext cx="9187127" cy="0"/>
          </a:xfrm>
          <a:prstGeom prst="straightConnector1">
            <a:avLst/>
          </a:prstGeom>
          <a:noFill/>
          <a:ln w="9525" cap="flat" cmpd="sng">
            <a:solidFill>
              <a:srgbClr val="000039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7" name="Google Shape;17;p3"/>
          <p:cNvSpPr/>
          <p:nvPr/>
        </p:nvSpPr>
        <p:spPr>
          <a:xfrm>
            <a:off x="4227641" y="6682275"/>
            <a:ext cx="1450718" cy="1231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Verdana"/>
              <a:buNone/>
            </a:pPr>
            <a:r>
              <a:rPr lang="de-DE" sz="800" b="1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www.LernWerkstatt.com</a:t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elfolie" type="title">
  <p:cSld name="TITLE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 txBox="1"/>
          <p:nvPr/>
        </p:nvSpPr>
        <p:spPr>
          <a:xfrm>
            <a:off x="359444" y="1905001"/>
            <a:ext cx="9187127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Verdana"/>
              <a:buNone/>
            </a:pPr>
            <a:r>
              <a:rPr lang="de-DE" sz="1400" b="1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VERTRAULICH</a:t>
            </a:r>
            <a:endParaRPr/>
          </a:p>
        </p:txBody>
      </p:sp>
      <p:sp>
        <p:nvSpPr>
          <p:cNvPr id="22" name="Google Shape;22;p4"/>
          <p:cNvSpPr txBox="1"/>
          <p:nvPr/>
        </p:nvSpPr>
        <p:spPr>
          <a:xfrm>
            <a:off x="359444" y="1905001"/>
            <a:ext cx="9187127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Verdana"/>
              <a:buNone/>
            </a:pPr>
            <a:r>
              <a:rPr lang="de-DE" sz="1400" b="1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VERTRAULICH</a:t>
            </a:r>
            <a:endParaRPr/>
          </a:p>
        </p:txBody>
      </p:sp>
      <p:cxnSp>
        <p:nvCxnSpPr>
          <p:cNvPr id="23" name="Google Shape;23;p4"/>
          <p:cNvCxnSpPr/>
          <p:nvPr/>
        </p:nvCxnSpPr>
        <p:spPr>
          <a:xfrm>
            <a:off x="359444" y="6653460"/>
            <a:ext cx="9187127" cy="0"/>
          </a:xfrm>
          <a:prstGeom prst="straightConnector1">
            <a:avLst/>
          </a:prstGeom>
          <a:noFill/>
          <a:ln w="9525" cap="flat" cmpd="sng">
            <a:solidFill>
              <a:srgbClr val="000039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4" name="Google Shape;24;p4"/>
          <p:cNvSpPr txBox="1">
            <a:spLocks noGrp="1"/>
          </p:cNvSpPr>
          <p:nvPr>
            <p:ph type="ctrTitle"/>
          </p:nvPr>
        </p:nvSpPr>
        <p:spPr>
          <a:xfrm>
            <a:off x="359444" y="2952762"/>
            <a:ext cx="9187127" cy="2821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subTitle" idx="1"/>
          </p:nvPr>
        </p:nvSpPr>
        <p:spPr>
          <a:xfrm>
            <a:off x="359444" y="4306889"/>
            <a:ext cx="9187127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Verdana"/>
              <a:buChar char="•"/>
              <a:defRPr sz="1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ial"/>
              <a:buChar char="−"/>
              <a:defRPr sz="1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spcBef>
                <a:spcPts val="320"/>
              </a:spcBef>
              <a:spcAft>
                <a:spcPts val="0"/>
              </a:spcAft>
              <a:buClr>
                <a:srgbClr val="031932"/>
              </a:buClr>
              <a:buSzPts val="1600"/>
              <a:buFont typeface="Verdana"/>
              <a:buChar char="»"/>
              <a:defRPr sz="1600" b="0" i="0" u="none" strike="noStrike" cap="none">
                <a:solidFill>
                  <a:srgbClr val="031932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spcBef>
                <a:spcPts val="320"/>
              </a:spcBef>
              <a:spcAft>
                <a:spcPts val="0"/>
              </a:spcAft>
              <a:buClr>
                <a:srgbClr val="031932"/>
              </a:buClr>
              <a:buSzPts val="1600"/>
              <a:buFont typeface="Verdana"/>
              <a:buChar char="»"/>
              <a:defRPr sz="1600" b="0" i="0" u="none" strike="noStrike" cap="none">
                <a:solidFill>
                  <a:srgbClr val="031932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spcBef>
                <a:spcPts val="320"/>
              </a:spcBef>
              <a:spcAft>
                <a:spcPts val="0"/>
              </a:spcAft>
              <a:buClr>
                <a:srgbClr val="031932"/>
              </a:buClr>
              <a:buSzPts val="1600"/>
              <a:buFont typeface="Verdana"/>
              <a:buChar char="»"/>
              <a:defRPr sz="1600" b="0" i="0" u="none" strike="noStrike" cap="none">
                <a:solidFill>
                  <a:srgbClr val="031932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spcBef>
                <a:spcPts val="320"/>
              </a:spcBef>
              <a:spcAft>
                <a:spcPts val="0"/>
              </a:spcAft>
              <a:buClr>
                <a:srgbClr val="031932"/>
              </a:buClr>
              <a:buSzPts val="1600"/>
              <a:buFont typeface="Verdana"/>
              <a:buChar char="»"/>
              <a:defRPr sz="1600" b="0" i="0" u="none" strike="noStrike" cap="none">
                <a:solidFill>
                  <a:srgbClr val="031932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spcBef>
                <a:spcPts val="320"/>
              </a:spcBef>
              <a:spcAft>
                <a:spcPts val="0"/>
              </a:spcAft>
              <a:buClr>
                <a:srgbClr val="031932"/>
              </a:buClr>
              <a:buSzPts val="1600"/>
              <a:buFont typeface="Verdana"/>
              <a:buChar char="»"/>
              <a:defRPr sz="1600" b="0" i="0" u="none" strike="noStrike" cap="none">
                <a:solidFill>
                  <a:srgbClr val="031932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6" name="Google Shape;26;p4"/>
          <p:cNvSpPr/>
          <p:nvPr/>
        </p:nvSpPr>
        <p:spPr>
          <a:xfrm>
            <a:off x="4495388" y="6682275"/>
            <a:ext cx="617857" cy="1231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Verdana"/>
              <a:buNone/>
            </a:pPr>
            <a:r>
              <a:rPr lang="de-DE" sz="800" b="1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Version 41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7;p2"/>
          <p:cNvSpPr txBox="1">
            <a:spLocks noGrp="1"/>
          </p:cNvSpPr>
          <p:nvPr>
            <p:ph type="title"/>
          </p:nvPr>
        </p:nvSpPr>
        <p:spPr>
          <a:xfrm>
            <a:off x="381801" y="544597"/>
            <a:ext cx="7137135" cy="2539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sp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8" name="Google Shape;8;p2"/>
          <p:cNvSpPr/>
          <p:nvPr/>
        </p:nvSpPr>
        <p:spPr>
          <a:xfrm>
            <a:off x="333200" y="6682275"/>
            <a:ext cx="1910830" cy="1231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Verdana"/>
              <a:buNone/>
            </a:pPr>
            <a:r>
              <a:rPr lang="de-DE" sz="800" b="1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www.Taegliche-Verbesserung.de</a:t>
            </a:r>
            <a:endParaRPr/>
          </a:p>
        </p:txBody>
      </p:sp>
      <p:cxnSp>
        <p:nvCxnSpPr>
          <p:cNvPr id="9" name="Google Shape;9;p2"/>
          <p:cNvCxnSpPr/>
          <p:nvPr/>
        </p:nvCxnSpPr>
        <p:spPr>
          <a:xfrm>
            <a:off x="359444" y="6651832"/>
            <a:ext cx="9187127" cy="0"/>
          </a:xfrm>
          <a:prstGeom prst="straightConnector1">
            <a:avLst/>
          </a:prstGeom>
          <a:noFill/>
          <a:ln w="9525" cap="flat" cmpd="sng">
            <a:solidFill>
              <a:srgbClr val="000039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0" name="Google Shape;10;p2"/>
          <p:cNvSpPr/>
          <p:nvPr/>
        </p:nvSpPr>
        <p:spPr>
          <a:xfrm>
            <a:off x="4495388" y="6682275"/>
            <a:ext cx="617857" cy="1231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Verdana"/>
              <a:buNone/>
            </a:pPr>
            <a:r>
              <a:rPr lang="de-DE" sz="800" b="1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Version 41</a:t>
            </a:r>
            <a:endParaRPr/>
          </a:p>
        </p:txBody>
      </p:sp>
      <p:sp>
        <p:nvSpPr>
          <p:cNvPr id="11" name="Google Shape;11;p2"/>
          <p:cNvSpPr txBox="1"/>
          <p:nvPr/>
        </p:nvSpPr>
        <p:spPr>
          <a:xfrm>
            <a:off x="359444" y="1270000"/>
            <a:ext cx="9187127" cy="1501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Verdana"/>
              <a:buNone/>
            </a:pPr>
            <a:r>
              <a:rPr lang="de-DE" sz="16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Textmasterformate durch Klicken bearbeiten</a:t>
            </a:r>
            <a:endParaRPr/>
          </a:p>
          <a:p>
            <a:pPr marL="173038" marR="0" lvl="1" indent="-171450" algn="l" rtl="0">
              <a:spcBef>
                <a:spcPts val="480"/>
              </a:spcBef>
              <a:spcAft>
                <a:spcPts val="0"/>
              </a:spcAft>
              <a:buClr>
                <a:srgbClr val="FF0000"/>
              </a:buClr>
              <a:buSzPts val="1600"/>
              <a:buFont typeface="Verdana"/>
              <a:buChar char="•"/>
            </a:pPr>
            <a:r>
              <a:rPr lang="de-DE" sz="1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Zweite Ebene</a:t>
            </a:r>
            <a:endParaRPr/>
          </a:p>
          <a:p>
            <a:pPr marL="361950" marR="0" lvl="2" indent="-187325" algn="l" rtl="0">
              <a:spcBef>
                <a:spcPts val="480"/>
              </a:spcBef>
              <a:spcAft>
                <a:spcPts val="0"/>
              </a:spcAft>
              <a:buClr>
                <a:srgbClr val="FF0000"/>
              </a:buClr>
              <a:buSzPts val="1600"/>
              <a:buFont typeface="Arial"/>
              <a:buChar char="−"/>
            </a:pPr>
            <a:r>
              <a:rPr lang="de-DE" sz="1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Dritte Ebene</a:t>
            </a:r>
            <a:endParaRPr/>
          </a:p>
          <a:p>
            <a:pPr marL="560388" marR="0" lvl="3" indent="-196850" algn="l" rtl="0">
              <a:spcBef>
                <a:spcPts val="480"/>
              </a:spcBef>
              <a:spcAft>
                <a:spcPts val="0"/>
              </a:spcAft>
              <a:buClr>
                <a:srgbClr val="FF0000"/>
              </a:buClr>
              <a:buSzPts val="1600"/>
              <a:buFont typeface="Arial"/>
              <a:buChar char="»"/>
            </a:pPr>
            <a:r>
              <a:rPr lang="de-DE" sz="1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Vierte Ebene</a:t>
            </a:r>
            <a:endParaRPr/>
          </a:p>
          <a:p>
            <a:pPr marL="2138363" marR="0" lvl="4" indent="-228600" algn="l" rtl="0">
              <a:spcBef>
                <a:spcPts val="320"/>
              </a:spcBef>
              <a:spcAft>
                <a:spcPts val="0"/>
              </a:spcAft>
              <a:buClr>
                <a:srgbClr val="031932"/>
              </a:buClr>
              <a:buSzPts val="1600"/>
              <a:buFont typeface="Verdana"/>
              <a:buChar char="»"/>
            </a:pPr>
            <a:r>
              <a:rPr lang="de-DE" sz="1600" b="0" i="0" u="none" strike="noStrike" cap="none">
                <a:solidFill>
                  <a:srgbClr val="031932"/>
                </a:solidFill>
                <a:latin typeface="Verdana"/>
                <a:ea typeface="Verdana"/>
                <a:cs typeface="Verdana"/>
                <a:sym typeface="Verdana"/>
              </a:rPr>
              <a:t>Fünfte Ebene</a:t>
            </a:r>
            <a:endParaRPr/>
          </a:p>
        </p:txBody>
      </p:sp>
      <p:sp>
        <p:nvSpPr>
          <p:cNvPr id="12" name="Google Shape;12;p2"/>
          <p:cNvSpPr/>
          <p:nvPr/>
        </p:nvSpPr>
        <p:spPr>
          <a:xfrm>
            <a:off x="7733346" y="6682275"/>
            <a:ext cx="1845657" cy="1231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0" rIns="0" bIns="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Verdana"/>
              <a:buNone/>
            </a:pPr>
            <a:r>
              <a:rPr lang="de-DE" sz="800" b="1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Stabilisierungstafel Folie </a:t>
            </a:r>
            <a:fld id="{00000000-1234-1234-1234-123412341234}" type="slidenum">
              <a:rPr lang="de-DE" sz="800" b="1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‹Nr.›</a:t>
            </a:fld>
            <a:endParaRPr sz="800" b="1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e 3">
            <a:extLst>
              <a:ext uri="{FF2B5EF4-FFF2-40B4-BE49-F238E27FC236}">
                <a16:creationId xmlns:a16="http://schemas.microsoft.com/office/drawing/2014/main" id="{10CCA2F7-DC4C-960F-2C83-9B2B676229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2388489"/>
              </p:ext>
            </p:extLst>
          </p:nvPr>
        </p:nvGraphicFramePr>
        <p:xfrm>
          <a:off x="0" y="9663"/>
          <a:ext cx="9905999" cy="6563939"/>
        </p:xfrm>
        <a:graphic>
          <a:graphicData uri="http://schemas.openxmlformats.org/drawingml/2006/table">
            <a:tbl>
              <a:tblPr/>
              <a:tblGrid>
                <a:gridCol w="331304">
                  <a:extLst>
                    <a:ext uri="{9D8B030D-6E8A-4147-A177-3AD203B41FA5}">
                      <a16:colId xmlns:a16="http://schemas.microsoft.com/office/drawing/2014/main" val="2232858647"/>
                    </a:ext>
                  </a:extLst>
                </a:gridCol>
                <a:gridCol w="145774">
                  <a:extLst>
                    <a:ext uri="{9D8B030D-6E8A-4147-A177-3AD203B41FA5}">
                      <a16:colId xmlns:a16="http://schemas.microsoft.com/office/drawing/2014/main" val="576494272"/>
                    </a:ext>
                  </a:extLst>
                </a:gridCol>
                <a:gridCol w="225287">
                  <a:extLst>
                    <a:ext uri="{9D8B030D-6E8A-4147-A177-3AD203B41FA5}">
                      <a16:colId xmlns:a16="http://schemas.microsoft.com/office/drawing/2014/main" val="1666991101"/>
                    </a:ext>
                  </a:extLst>
                </a:gridCol>
                <a:gridCol w="1205948">
                  <a:extLst>
                    <a:ext uri="{9D8B030D-6E8A-4147-A177-3AD203B41FA5}">
                      <a16:colId xmlns:a16="http://schemas.microsoft.com/office/drawing/2014/main" val="3254214858"/>
                    </a:ext>
                  </a:extLst>
                </a:gridCol>
                <a:gridCol w="145774">
                  <a:extLst>
                    <a:ext uri="{9D8B030D-6E8A-4147-A177-3AD203B41FA5}">
                      <a16:colId xmlns:a16="http://schemas.microsoft.com/office/drawing/2014/main" val="640060608"/>
                    </a:ext>
                  </a:extLst>
                </a:gridCol>
                <a:gridCol w="636104">
                  <a:extLst>
                    <a:ext uri="{9D8B030D-6E8A-4147-A177-3AD203B41FA5}">
                      <a16:colId xmlns:a16="http://schemas.microsoft.com/office/drawing/2014/main" val="2265171076"/>
                    </a:ext>
                  </a:extLst>
                </a:gridCol>
                <a:gridCol w="1497496">
                  <a:extLst>
                    <a:ext uri="{9D8B030D-6E8A-4147-A177-3AD203B41FA5}">
                      <a16:colId xmlns:a16="http://schemas.microsoft.com/office/drawing/2014/main" val="990669303"/>
                    </a:ext>
                  </a:extLst>
                </a:gridCol>
                <a:gridCol w="1099930">
                  <a:extLst>
                    <a:ext uri="{9D8B030D-6E8A-4147-A177-3AD203B41FA5}">
                      <a16:colId xmlns:a16="http://schemas.microsoft.com/office/drawing/2014/main" val="3009703050"/>
                    </a:ext>
                  </a:extLst>
                </a:gridCol>
                <a:gridCol w="2279374">
                  <a:extLst>
                    <a:ext uri="{9D8B030D-6E8A-4147-A177-3AD203B41FA5}">
                      <a16:colId xmlns:a16="http://schemas.microsoft.com/office/drawing/2014/main" val="1620411698"/>
                    </a:ext>
                  </a:extLst>
                </a:gridCol>
                <a:gridCol w="2339008">
                  <a:extLst>
                    <a:ext uri="{9D8B030D-6E8A-4147-A177-3AD203B41FA5}">
                      <a16:colId xmlns:a16="http://schemas.microsoft.com/office/drawing/2014/main" val="2953381957"/>
                    </a:ext>
                  </a:extLst>
                </a:gridCol>
              </a:tblGrid>
              <a:tr h="232997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de-DE" sz="10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02649"/>
                          </a:highlight>
                          <a:latin typeface="Arial" panose="020B0604020202020204" pitchFamily="34" charset="0"/>
                        </a:rPr>
                        <a:t>Bereich: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64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de-DE" sz="1000" b="1" i="0" u="none" strike="noStrike" dirty="0">
                        <a:solidFill>
                          <a:srgbClr val="FFFFFF"/>
                        </a:solidFill>
                        <a:effectLst/>
                        <a:highlight>
                          <a:srgbClr val="00264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64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de-DE" sz="1000" b="1" i="0" u="none" strike="noStrike" dirty="0">
                        <a:solidFill>
                          <a:srgbClr val="FFFFFF"/>
                        </a:solidFill>
                        <a:effectLst/>
                        <a:highlight>
                          <a:srgbClr val="00264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de-DE" sz="10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02649"/>
                          </a:highlight>
                          <a:latin typeface="Arial" panose="020B0604020202020204" pitchFamily="34" charset="0"/>
                        </a:rPr>
                        <a:t>Kundentakt:</a:t>
                      </a:r>
                      <a:endParaRPr lang="de-DE" sz="1000" b="1" i="0" u="none" strike="noStrike" dirty="0">
                        <a:solidFill>
                          <a:srgbClr val="FFFFFF"/>
                        </a:solidFill>
                        <a:effectLst/>
                        <a:highlight>
                          <a:srgbClr val="00264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64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de-DE" sz="10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02649"/>
                          </a:highlight>
                          <a:latin typeface="Arial" panose="020B0604020202020204" pitchFamily="34" charset="0"/>
                        </a:rPr>
                        <a:t>Kundentakt:</a:t>
                      </a:r>
                      <a:endParaRPr lang="de-DE" sz="1000" b="1" i="0" u="none" strike="noStrike" dirty="0">
                        <a:solidFill>
                          <a:srgbClr val="FFFFFF"/>
                        </a:solidFill>
                        <a:effectLst/>
                        <a:highlight>
                          <a:srgbClr val="00264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64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Min./Stk.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Min./Stk.</a:t>
                      </a:r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2428158"/>
                  </a:ext>
                </a:extLst>
              </a:tr>
              <a:tr h="209588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de-DE" sz="10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02649"/>
                          </a:highlight>
                          <a:latin typeface="Arial" panose="020B0604020202020204" pitchFamily="34" charset="0"/>
                        </a:rPr>
                        <a:t>Prozess: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64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de-DE" sz="1000" b="1" i="0" u="none" strike="noStrike" dirty="0">
                        <a:solidFill>
                          <a:srgbClr val="FFFFFF"/>
                        </a:solidFill>
                        <a:effectLst/>
                        <a:highlight>
                          <a:srgbClr val="00264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64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de-DE" sz="1000" b="1" i="0" u="none" strike="noStrike" dirty="0">
                        <a:solidFill>
                          <a:srgbClr val="FFFFFF"/>
                        </a:solidFill>
                        <a:effectLst/>
                        <a:highlight>
                          <a:srgbClr val="00264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de-DE" sz="10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02649"/>
                          </a:highlight>
                          <a:latin typeface="Arial" panose="020B0604020202020204" pitchFamily="34" charset="0"/>
                        </a:rPr>
                        <a:t>Zykluszeit:</a:t>
                      </a:r>
                      <a:endParaRPr lang="de-DE" sz="1000" b="1" i="0" u="none" strike="noStrike" dirty="0">
                        <a:solidFill>
                          <a:srgbClr val="FFFFFF"/>
                        </a:solidFill>
                        <a:effectLst/>
                        <a:highlight>
                          <a:srgbClr val="00264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64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de-DE" sz="10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02649"/>
                          </a:highlight>
                          <a:latin typeface="Arial" panose="020B0604020202020204" pitchFamily="34" charset="0"/>
                        </a:rPr>
                        <a:t>Zykluszeit:</a:t>
                      </a:r>
                      <a:endParaRPr lang="de-DE" sz="1000" b="1" i="0" u="none" strike="noStrike" dirty="0">
                        <a:solidFill>
                          <a:srgbClr val="FFFFFF"/>
                        </a:solidFill>
                        <a:effectLst/>
                        <a:highlight>
                          <a:srgbClr val="00264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64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Min./Stk.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Min./Stk.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9600242"/>
                  </a:ext>
                </a:extLst>
              </a:tr>
              <a:tr h="230677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de-DE" sz="10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02649"/>
                          </a:highlight>
                          <a:latin typeface="Arial" panose="020B0604020202020204" pitchFamily="34" charset="0"/>
                        </a:rPr>
                        <a:t>Produkt: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64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de-DE" sz="1000" b="1" i="0" u="none" strike="noStrike">
                        <a:solidFill>
                          <a:srgbClr val="FFFFFF"/>
                        </a:solidFill>
                        <a:effectLst/>
                        <a:highlight>
                          <a:srgbClr val="00264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64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de-DE" sz="1000" b="1" i="0" u="none" strike="noStrike" dirty="0">
                        <a:solidFill>
                          <a:srgbClr val="FFFFFF"/>
                        </a:solidFill>
                        <a:effectLst/>
                        <a:highlight>
                          <a:srgbClr val="00264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de-DE" sz="10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02649"/>
                          </a:highlight>
                          <a:latin typeface="Arial" panose="020B0604020202020204" pitchFamily="34" charset="0"/>
                        </a:rPr>
                        <a:t># Mitarbeiter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64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de-DE" sz="10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02649"/>
                          </a:highlight>
                          <a:latin typeface="Arial" panose="020B0604020202020204" pitchFamily="34" charset="0"/>
                        </a:rPr>
                        <a:t># Mitarbeiter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64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Mitarbeiter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Mitarbeiter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4218025"/>
                  </a:ext>
                </a:extLst>
              </a:tr>
              <a:tr h="15514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de-DE" sz="10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02649"/>
                          </a:highlight>
                          <a:latin typeface="Arial" panose="020B0604020202020204" pitchFamily="34" charset="0"/>
                        </a:rPr>
                        <a:t>Nr.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649"/>
                    </a:solidFill>
                  </a:tcPr>
                </a:tc>
                <a:tc rowSpan="2" gridSpan="5">
                  <a:txBody>
                    <a:bodyPr/>
                    <a:lstStyle/>
                    <a:p>
                      <a:pPr algn="ctr" fontAlgn="ctr"/>
                      <a:r>
                        <a:rPr lang="de-DE" sz="10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02649"/>
                          </a:highlight>
                          <a:latin typeface="Arial" panose="020B0604020202020204" pitchFamily="34" charset="0"/>
                        </a:rPr>
                        <a:t>Arbeitsschritt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64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de-DE" sz="10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02649"/>
                          </a:highlight>
                          <a:latin typeface="Arial" panose="020B0604020202020204" pitchFamily="34" charset="0"/>
                        </a:rPr>
                        <a:t>Benötigt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64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534867"/>
                  </a:ext>
                </a:extLst>
              </a:tr>
              <a:tr h="2555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FBFBF"/>
                          </a:highlight>
                          <a:latin typeface="Arial" panose="020B0604020202020204" pitchFamily="34" charset="0"/>
                        </a:rPr>
                        <a:t>Material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BFBFBF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FBFBF"/>
                          </a:highlight>
                          <a:latin typeface="Arial" panose="020B0604020202020204" pitchFamily="34" charset="0"/>
                        </a:rPr>
                        <a:t>Werkzeug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FBFBF"/>
                          </a:highlight>
                          <a:latin typeface="Arial" panose="020B0604020202020204" pitchFamily="34" charset="0"/>
                        </a:rPr>
                        <a:t>Sonstiges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6764642"/>
                  </a:ext>
                </a:extLst>
              </a:tr>
              <a:tr h="1053048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de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5825342"/>
                  </a:ext>
                </a:extLst>
              </a:tr>
              <a:tr h="1053048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de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3741689"/>
                  </a:ext>
                </a:extLst>
              </a:tr>
              <a:tr h="1053048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de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73245063"/>
                  </a:ext>
                </a:extLst>
              </a:tr>
              <a:tr h="1053048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6563851"/>
                  </a:ext>
                </a:extLst>
              </a:tr>
              <a:tr h="1053048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de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5981854"/>
                  </a:ext>
                </a:extLst>
              </a:tr>
              <a:tr h="214699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de-DE" sz="10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02649"/>
                          </a:highlight>
                          <a:latin typeface="Arial" panose="020B0604020202020204" pitchFamily="34" charset="0"/>
                        </a:rPr>
                        <a:t>Datum: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64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de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de-DE" sz="1000" b="1" i="0" u="none" strike="noStrike">
                        <a:solidFill>
                          <a:srgbClr val="FFFFFF"/>
                        </a:solidFill>
                        <a:effectLst/>
                        <a:highlight>
                          <a:srgbClr val="00264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64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0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02649"/>
                          </a:highlight>
                          <a:latin typeface="Arial" panose="020B0604020202020204" pitchFamily="34" charset="0"/>
                        </a:rPr>
                        <a:t>Ersteller: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64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de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51282711"/>
                  </a:ext>
                </a:extLst>
              </a:tr>
            </a:tbl>
          </a:graphicData>
        </a:graphic>
      </p:graphicFrame>
      <p:sp>
        <p:nvSpPr>
          <p:cNvPr id="5" name="Shape 3">
            <a:extLst>
              <a:ext uri="{FF2B5EF4-FFF2-40B4-BE49-F238E27FC236}">
                <a16:creationId xmlns:a16="http://schemas.microsoft.com/office/drawing/2014/main" id="{00000000-0008-0000-0000-000003000000}"/>
              </a:ext>
            </a:extLst>
          </p:cNvPr>
          <p:cNvSpPr/>
          <p:nvPr/>
        </p:nvSpPr>
        <p:spPr>
          <a:xfrm>
            <a:off x="5062330" y="-1"/>
            <a:ext cx="4843670" cy="671245"/>
          </a:xfrm>
          <a:prstGeom prst="rect">
            <a:avLst/>
          </a:prstGeom>
          <a:solidFill>
            <a:srgbClr val="002649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0" rIns="72000" bIns="0" anchor="ctr" anchorCtr="0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</a:pPr>
            <a:r>
              <a:rPr lang="de-DE" sz="1400" b="1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MONTAGE REIHENFOLGE</a:t>
            </a:r>
            <a:endParaRPr sz="1400" dirty="0"/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</a:pPr>
            <a:r>
              <a:rPr lang="en-US" b="1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LEAN - VORGEHEN</a:t>
            </a:r>
            <a:r>
              <a:rPr lang="en-US" b="1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LINIENGESTALTUNG 04-1</a:t>
            </a:r>
            <a:endParaRPr dirty="0"/>
          </a:p>
        </p:txBody>
      </p:sp>
      <p:sp>
        <p:nvSpPr>
          <p:cNvPr id="6" name="Shape 4">
            <a:extLst>
              <a:ext uri="{FF2B5EF4-FFF2-40B4-BE49-F238E27FC236}">
                <a16:creationId xmlns:a16="http://schemas.microsoft.com/office/drawing/2014/main" id="{00000000-0008-0000-0000-000004000000}"/>
              </a:ext>
            </a:extLst>
          </p:cNvPr>
          <p:cNvSpPr txBox="1"/>
          <p:nvPr/>
        </p:nvSpPr>
        <p:spPr>
          <a:xfrm>
            <a:off x="5062330" y="27505"/>
            <a:ext cx="779670" cy="5847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None/>
            </a:pPr>
            <a:r>
              <a:rPr lang="en-US" sz="800" b="1" dirty="0" err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Hier</a:t>
            </a:r>
            <a:r>
              <a:rPr lang="en-US" sz="800" b="1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800" b="1" dirty="0" err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kommst</a:t>
            </a:r>
            <a:r>
              <a:rPr lang="en-US" sz="800" b="1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du</a:t>
            </a:r>
            <a:endParaRPr sz="8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None/>
            </a:pPr>
            <a:r>
              <a:rPr lang="en-US" sz="800" b="1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800" b="1" dirty="0" err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zum</a:t>
            </a:r>
            <a:r>
              <a:rPr lang="en-US" sz="800" b="1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800" b="1" dirty="0" err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Erklärvideo</a:t>
            </a:r>
            <a:r>
              <a:rPr lang="en-US" sz="800" b="1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!</a:t>
            </a:r>
            <a:endParaRPr sz="800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A3CAB3A5-FB1A-F4FD-C09A-FEC7C4DEA2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8566" y="40632"/>
            <a:ext cx="584735" cy="58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24618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e 3">
            <a:extLst>
              <a:ext uri="{FF2B5EF4-FFF2-40B4-BE49-F238E27FC236}">
                <a16:creationId xmlns:a16="http://schemas.microsoft.com/office/drawing/2014/main" id="{10CCA2F7-DC4C-960F-2C83-9B2B676229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793378"/>
              </p:ext>
            </p:extLst>
          </p:nvPr>
        </p:nvGraphicFramePr>
        <p:xfrm>
          <a:off x="0" y="9663"/>
          <a:ext cx="9905999" cy="6563939"/>
        </p:xfrm>
        <a:graphic>
          <a:graphicData uri="http://schemas.openxmlformats.org/drawingml/2006/table">
            <a:tbl>
              <a:tblPr/>
              <a:tblGrid>
                <a:gridCol w="331304">
                  <a:extLst>
                    <a:ext uri="{9D8B030D-6E8A-4147-A177-3AD203B41FA5}">
                      <a16:colId xmlns:a16="http://schemas.microsoft.com/office/drawing/2014/main" val="2232858647"/>
                    </a:ext>
                  </a:extLst>
                </a:gridCol>
                <a:gridCol w="145774">
                  <a:extLst>
                    <a:ext uri="{9D8B030D-6E8A-4147-A177-3AD203B41FA5}">
                      <a16:colId xmlns:a16="http://schemas.microsoft.com/office/drawing/2014/main" val="576494272"/>
                    </a:ext>
                  </a:extLst>
                </a:gridCol>
                <a:gridCol w="225287">
                  <a:extLst>
                    <a:ext uri="{9D8B030D-6E8A-4147-A177-3AD203B41FA5}">
                      <a16:colId xmlns:a16="http://schemas.microsoft.com/office/drawing/2014/main" val="1666991101"/>
                    </a:ext>
                  </a:extLst>
                </a:gridCol>
                <a:gridCol w="1205948">
                  <a:extLst>
                    <a:ext uri="{9D8B030D-6E8A-4147-A177-3AD203B41FA5}">
                      <a16:colId xmlns:a16="http://schemas.microsoft.com/office/drawing/2014/main" val="3254214858"/>
                    </a:ext>
                  </a:extLst>
                </a:gridCol>
                <a:gridCol w="145774">
                  <a:extLst>
                    <a:ext uri="{9D8B030D-6E8A-4147-A177-3AD203B41FA5}">
                      <a16:colId xmlns:a16="http://schemas.microsoft.com/office/drawing/2014/main" val="640060608"/>
                    </a:ext>
                  </a:extLst>
                </a:gridCol>
                <a:gridCol w="636104">
                  <a:extLst>
                    <a:ext uri="{9D8B030D-6E8A-4147-A177-3AD203B41FA5}">
                      <a16:colId xmlns:a16="http://schemas.microsoft.com/office/drawing/2014/main" val="2265171076"/>
                    </a:ext>
                  </a:extLst>
                </a:gridCol>
                <a:gridCol w="1497496">
                  <a:extLst>
                    <a:ext uri="{9D8B030D-6E8A-4147-A177-3AD203B41FA5}">
                      <a16:colId xmlns:a16="http://schemas.microsoft.com/office/drawing/2014/main" val="990669303"/>
                    </a:ext>
                  </a:extLst>
                </a:gridCol>
                <a:gridCol w="1099930">
                  <a:extLst>
                    <a:ext uri="{9D8B030D-6E8A-4147-A177-3AD203B41FA5}">
                      <a16:colId xmlns:a16="http://schemas.microsoft.com/office/drawing/2014/main" val="3009703050"/>
                    </a:ext>
                  </a:extLst>
                </a:gridCol>
                <a:gridCol w="2279374">
                  <a:extLst>
                    <a:ext uri="{9D8B030D-6E8A-4147-A177-3AD203B41FA5}">
                      <a16:colId xmlns:a16="http://schemas.microsoft.com/office/drawing/2014/main" val="1620411698"/>
                    </a:ext>
                  </a:extLst>
                </a:gridCol>
                <a:gridCol w="2339008">
                  <a:extLst>
                    <a:ext uri="{9D8B030D-6E8A-4147-A177-3AD203B41FA5}">
                      <a16:colId xmlns:a16="http://schemas.microsoft.com/office/drawing/2014/main" val="2953381957"/>
                    </a:ext>
                  </a:extLst>
                </a:gridCol>
              </a:tblGrid>
              <a:tr h="232997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de-DE" sz="10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02649"/>
                          </a:highlight>
                          <a:latin typeface="Arial" panose="020B0604020202020204" pitchFamily="34" charset="0"/>
                        </a:rPr>
                        <a:t>Bereich: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64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de-DE" sz="1000" b="1" i="0" u="none" strike="noStrike" dirty="0">
                        <a:solidFill>
                          <a:srgbClr val="FFFFFF"/>
                        </a:solidFill>
                        <a:effectLst/>
                        <a:highlight>
                          <a:srgbClr val="00264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64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de-DE" sz="1000" b="1" i="0" u="none" strike="noStrike" dirty="0">
                        <a:solidFill>
                          <a:srgbClr val="FFFFFF"/>
                        </a:solidFill>
                        <a:effectLst/>
                        <a:highlight>
                          <a:srgbClr val="00264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de-DE" sz="10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02649"/>
                          </a:highlight>
                          <a:latin typeface="Arial" panose="020B0604020202020204" pitchFamily="34" charset="0"/>
                        </a:rPr>
                        <a:t>Kundentakt:</a:t>
                      </a:r>
                      <a:endParaRPr lang="de-DE" sz="1000" b="1" i="0" u="none" strike="noStrike" dirty="0">
                        <a:solidFill>
                          <a:srgbClr val="FFFFFF"/>
                        </a:solidFill>
                        <a:effectLst/>
                        <a:highlight>
                          <a:srgbClr val="00264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64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de-DE" sz="10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02649"/>
                          </a:highlight>
                          <a:latin typeface="Arial" panose="020B0604020202020204" pitchFamily="34" charset="0"/>
                        </a:rPr>
                        <a:t>Kundentakt:</a:t>
                      </a:r>
                      <a:endParaRPr lang="de-DE" sz="1000" b="1" i="0" u="none" strike="noStrike" dirty="0">
                        <a:solidFill>
                          <a:srgbClr val="FFFFFF"/>
                        </a:solidFill>
                        <a:effectLst/>
                        <a:highlight>
                          <a:srgbClr val="00264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64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Min./Stk.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Min./Stk.</a:t>
                      </a:r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2428158"/>
                  </a:ext>
                </a:extLst>
              </a:tr>
              <a:tr h="209588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de-DE" sz="10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02649"/>
                          </a:highlight>
                          <a:latin typeface="Arial" panose="020B0604020202020204" pitchFamily="34" charset="0"/>
                        </a:rPr>
                        <a:t>Prozess: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64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de-DE" sz="1000" b="1" i="0" u="none" strike="noStrike" dirty="0">
                        <a:solidFill>
                          <a:srgbClr val="FFFFFF"/>
                        </a:solidFill>
                        <a:effectLst/>
                        <a:highlight>
                          <a:srgbClr val="00264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64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de-DE" sz="1000" b="1" i="0" u="none" strike="noStrike" dirty="0">
                        <a:solidFill>
                          <a:srgbClr val="FFFFFF"/>
                        </a:solidFill>
                        <a:effectLst/>
                        <a:highlight>
                          <a:srgbClr val="00264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de-DE" sz="10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02649"/>
                          </a:highlight>
                          <a:latin typeface="Arial" panose="020B0604020202020204" pitchFamily="34" charset="0"/>
                        </a:rPr>
                        <a:t>Zykluszeit:</a:t>
                      </a:r>
                      <a:endParaRPr lang="de-DE" sz="1000" b="1" i="0" u="none" strike="noStrike" dirty="0">
                        <a:solidFill>
                          <a:srgbClr val="FFFFFF"/>
                        </a:solidFill>
                        <a:effectLst/>
                        <a:highlight>
                          <a:srgbClr val="00264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64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de-DE" sz="10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02649"/>
                          </a:highlight>
                          <a:latin typeface="Arial" panose="020B0604020202020204" pitchFamily="34" charset="0"/>
                        </a:rPr>
                        <a:t>Zykluszeit:</a:t>
                      </a:r>
                      <a:endParaRPr lang="de-DE" sz="1000" b="1" i="0" u="none" strike="noStrike" dirty="0">
                        <a:solidFill>
                          <a:srgbClr val="FFFFFF"/>
                        </a:solidFill>
                        <a:effectLst/>
                        <a:highlight>
                          <a:srgbClr val="00264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64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Min./Stk.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Min./Stk.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9600242"/>
                  </a:ext>
                </a:extLst>
              </a:tr>
              <a:tr h="230677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de-DE" sz="10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02649"/>
                          </a:highlight>
                          <a:latin typeface="Arial" panose="020B0604020202020204" pitchFamily="34" charset="0"/>
                        </a:rPr>
                        <a:t>Produkt: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64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de-DE" sz="1000" b="1" i="0" u="none" strike="noStrike">
                        <a:solidFill>
                          <a:srgbClr val="FFFFFF"/>
                        </a:solidFill>
                        <a:effectLst/>
                        <a:highlight>
                          <a:srgbClr val="00264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64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de-DE" sz="1000" b="1" i="0" u="none" strike="noStrike" dirty="0">
                        <a:solidFill>
                          <a:srgbClr val="FFFFFF"/>
                        </a:solidFill>
                        <a:effectLst/>
                        <a:highlight>
                          <a:srgbClr val="00264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de-DE" sz="10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02649"/>
                          </a:highlight>
                          <a:latin typeface="Arial" panose="020B0604020202020204" pitchFamily="34" charset="0"/>
                        </a:rPr>
                        <a:t># Mitarbeiter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64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de-DE" sz="10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02649"/>
                          </a:highlight>
                          <a:latin typeface="Arial" panose="020B0604020202020204" pitchFamily="34" charset="0"/>
                        </a:rPr>
                        <a:t># Mitarbeiter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64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Mitarbeiter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Mitarbeiter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4218025"/>
                  </a:ext>
                </a:extLst>
              </a:tr>
              <a:tr h="15514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de-DE" sz="10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02649"/>
                          </a:highlight>
                          <a:latin typeface="Arial" panose="020B0604020202020204" pitchFamily="34" charset="0"/>
                        </a:rPr>
                        <a:t>Nr.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649"/>
                    </a:solidFill>
                  </a:tcPr>
                </a:tc>
                <a:tc rowSpan="2" gridSpan="5">
                  <a:txBody>
                    <a:bodyPr/>
                    <a:lstStyle/>
                    <a:p>
                      <a:pPr algn="ctr" fontAlgn="ctr"/>
                      <a:r>
                        <a:rPr lang="de-DE" sz="10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02649"/>
                          </a:highlight>
                          <a:latin typeface="Arial" panose="020B0604020202020204" pitchFamily="34" charset="0"/>
                        </a:rPr>
                        <a:t>Arbeitsschritt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64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de-DE" sz="10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02649"/>
                          </a:highlight>
                          <a:latin typeface="Arial" panose="020B0604020202020204" pitchFamily="34" charset="0"/>
                        </a:rPr>
                        <a:t>Benötigt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64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534867"/>
                  </a:ext>
                </a:extLst>
              </a:tr>
              <a:tr h="2555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FBFBF"/>
                          </a:highlight>
                          <a:latin typeface="Arial" panose="020B0604020202020204" pitchFamily="34" charset="0"/>
                        </a:rPr>
                        <a:t>Material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BFBFBF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FBFBF"/>
                          </a:highlight>
                          <a:latin typeface="Arial" panose="020B0604020202020204" pitchFamily="34" charset="0"/>
                        </a:rPr>
                        <a:t>Werkzeug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FBFBF"/>
                          </a:highlight>
                          <a:latin typeface="Arial" panose="020B0604020202020204" pitchFamily="34" charset="0"/>
                        </a:rPr>
                        <a:t>Sonstiges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6764642"/>
                  </a:ext>
                </a:extLst>
              </a:tr>
              <a:tr h="1053048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de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Print" panose="02000800000000000000" pitchFamily="2" charset="0"/>
                        </a:rPr>
                        <a:t>Montage Blech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de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5825342"/>
                  </a:ext>
                </a:extLst>
              </a:tr>
              <a:tr h="1053048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de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Print" panose="02000800000000000000" pitchFamily="2" charset="0"/>
                        </a:rPr>
                        <a:t> Montage Rohr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3741689"/>
                  </a:ext>
                </a:extLst>
              </a:tr>
              <a:tr h="1053048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de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Print" panose="02000800000000000000" pitchFamily="2" charset="0"/>
                        </a:rPr>
                        <a:t>Montage Ventil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de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73245063"/>
                  </a:ext>
                </a:extLst>
              </a:tr>
              <a:tr h="1053048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6563851"/>
                  </a:ext>
                </a:extLst>
              </a:tr>
              <a:tr h="1053048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de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5981854"/>
                  </a:ext>
                </a:extLst>
              </a:tr>
              <a:tr h="214699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de-DE" sz="10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02649"/>
                          </a:highlight>
                          <a:latin typeface="Arial" panose="020B0604020202020204" pitchFamily="34" charset="0"/>
                        </a:rPr>
                        <a:t>Datum: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64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de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de-DE" sz="1000" b="1" i="0" u="none" strike="noStrike">
                        <a:solidFill>
                          <a:srgbClr val="FFFFFF"/>
                        </a:solidFill>
                        <a:effectLst/>
                        <a:highlight>
                          <a:srgbClr val="00264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64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0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02649"/>
                          </a:highlight>
                          <a:latin typeface="Arial" panose="020B0604020202020204" pitchFamily="34" charset="0"/>
                        </a:rPr>
                        <a:t>Ersteller: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64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de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51282711"/>
                  </a:ext>
                </a:extLst>
              </a:tr>
            </a:tbl>
          </a:graphicData>
        </a:graphic>
      </p:graphicFrame>
      <p:sp>
        <p:nvSpPr>
          <p:cNvPr id="5" name="Shape 3">
            <a:extLst>
              <a:ext uri="{FF2B5EF4-FFF2-40B4-BE49-F238E27FC236}">
                <a16:creationId xmlns:a16="http://schemas.microsoft.com/office/drawing/2014/main" id="{00000000-0008-0000-0000-000003000000}"/>
              </a:ext>
            </a:extLst>
          </p:cNvPr>
          <p:cNvSpPr/>
          <p:nvPr/>
        </p:nvSpPr>
        <p:spPr>
          <a:xfrm>
            <a:off x="5062330" y="0"/>
            <a:ext cx="4843670" cy="672474"/>
          </a:xfrm>
          <a:prstGeom prst="rect">
            <a:avLst/>
          </a:prstGeom>
          <a:solidFill>
            <a:srgbClr val="002649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0" rIns="72000" bIns="0" anchor="ctr" anchorCtr="0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</a:pPr>
            <a:r>
              <a:rPr lang="de-DE" sz="1400" b="1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MONTAGE REIHENFOLGE</a:t>
            </a:r>
            <a:endParaRPr sz="1400" dirty="0"/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</a:pPr>
            <a:r>
              <a:rPr lang="en-US" b="1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LEAN - VORGEHEN</a:t>
            </a:r>
            <a:r>
              <a:rPr lang="en-US" b="1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LINIENGESTALTUNG 04-1</a:t>
            </a:r>
            <a:endParaRPr dirty="0"/>
          </a:p>
        </p:txBody>
      </p:sp>
      <p:sp>
        <p:nvSpPr>
          <p:cNvPr id="6" name="Shape 4">
            <a:extLst>
              <a:ext uri="{FF2B5EF4-FFF2-40B4-BE49-F238E27FC236}">
                <a16:creationId xmlns:a16="http://schemas.microsoft.com/office/drawing/2014/main" id="{00000000-0008-0000-0000-000004000000}"/>
              </a:ext>
            </a:extLst>
          </p:cNvPr>
          <p:cNvSpPr txBox="1"/>
          <p:nvPr/>
        </p:nvSpPr>
        <p:spPr>
          <a:xfrm>
            <a:off x="5062330" y="27505"/>
            <a:ext cx="779670" cy="5847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None/>
            </a:pPr>
            <a:r>
              <a:rPr lang="en-US" sz="800" b="1" dirty="0" err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Hier</a:t>
            </a:r>
            <a:r>
              <a:rPr lang="en-US" sz="800" b="1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800" b="1" dirty="0" err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kommst</a:t>
            </a:r>
            <a:r>
              <a:rPr lang="en-US" sz="800" b="1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du</a:t>
            </a:r>
            <a:endParaRPr sz="8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None/>
            </a:pPr>
            <a:r>
              <a:rPr lang="en-US" sz="800" b="1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800" b="1" dirty="0" err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zum</a:t>
            </a:r>
            <a:r>
              <a:rPr lang="en-US" sz="800" b="1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800" b="1" dirty="0" err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Erklärvideo</a:t>
            </a:r>
            <a:r>
              <a:rPr lang="en-US" sz="800" b="1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!</a:t>
            </a:r>
            <a:endParaRPr sz="800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A3CAB3A5-FB1A-F4FD-C09A-FEC7C4DEA2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8566" y="40632"/>
            <a:ext cx="584735" cy="58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8286309"/>
      </p:ext>
    </p:extLst>
  </p:cSld>
  <p:clrMapOvr>
    <a:masterClrMapping/>
  </p:clrMapOvr>
</p:sld>
</file>

<file path=ppt/theme/theme1.xml><?xml version="1.0" encoding="utf-8"?>
<a:theme xmlns:a="http://schemas.openxmlformats.org/drawingml/2006/main" name="8_engineering_quer_farbe">
  <a:themeElements>
    <a:clrScheme name="1_engineering_quer_farbe 1">
      <a:dk1>
        <a:srgbClr val="000000"/>
      </a:dk1>
      <a:lt1>
        <a:srgbClr val="FFFFFF"/>
      </a:lt1>
      <a:dk2>
        <a:srgbClr val="000000"/>
      </a:dk2>
      <a:lt2>
        <a:srgbClr val="757477"/>
      </a:lt2>
      <a:accent1>
        <a:srgbClr val="CFCFCF"/>
      </a:accent1>
      <a:accent2>
        <a:srgbClr val="6AB023"/>
      </a:accent2>
      <a:accent3>
        <a:srgbClr val="FFFFFF"/>
      </a:accent3>
      <a:accent4>
        <a:srgbClr val="000000"/>
      </a:accent4>
      <a:accent5>
        <a:srgbClr val="E4E4E4"/>
      </a:accent5>
      <a:accent6>
        <a:srgbClr val="5F9F1F"/>
      </a:accent6>
      <a:hlink>
        <a:srgbClr val="0F2E5B"/>
      </a:hlink>
      <a:folHlink>
        <a:srgbClr val="FF7D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757477"/>
      </a:lt2>
      <a:accent1>
        <a:srgbClr val="CFCFCF"/>
      </a:accent1>
      <a:accent2>
        <a:srgbClr val="6AB023"/>
      </a:accent2>
      <a:accent3>
        <a:srgbClr val="FFFFFF"/>
      </a:accent3>
      <a:accent4>
        <a:srgbClr val="000000"/>
      </a:accent4>
      <a:accent5>
        <a:srgbClr val="E4E4E4"/>
      </a:accent5>
      <a:accent6>
        <a:srgbClr val="5F9F1F"/>
      </a:accent6>
      <a:hlink>
        <a:srgbClr val="0F2E5B"/>
      </a:hlink>
      <a:folHlink>
        <a:srgbClr val="FF7D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166</Words>
  <Application>Microsoft Macintosh PowerPoint</Application>
  <PresentationFormat>A4-Papier (210 x 297 mm)</PresentationFormat>
  <Paragraphs>112</Paragraphs>
  <Slides>2</Slides>
  <Notes>0</Notes>
  <HiddenSlides>1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6" baseType="lpstr">
      <vt:lpstr>Arial</vt:lpstr>
      <vt:lpstr>Segoe Print</vt:lpstr>
      <vt:lpstr>Verdana</vt:lpstr>
      <vt:lpstr>8_engineering_quer_farbe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TTS_PC</dc:creator>
  <cp:lastModifiedBy>Welling, Freya Franziska</cp:lastModifiedBy>
  <cp:revision>10</cp:revision>
  <dcterms:created xsi:type="dcterms:W3CDTF">2004-10-14T13:59:06Z</dcterms:created>
  <dcterms:modified xsi:type="dcterms:W3CDTF">2024-07-24T19:38:47Z</dcterms:modified>
</cp:coreProperties>
</file>