
<file path=[Content_Types].xml><?xml version="1.0" encoding="utf-8"?>
<Types xmlns="http://schemas.openxmlformats.org/package/2006/content-types">
  <Default Extension="bin" ContentType="application/vnd.openxmlformats-officedocument.oleObject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5" r:id="rId1"/>
    <p:sldMasterId id="2147483688" r:id="rId2"/>
  </p:sldMasterIdLst>
  <p:notesMasterIdLst>
    <p:notesMasterId r:id="rId4"/>
  </p:notesMasterIdLst>
  <p:sldIdLst>
    <p:sldId id="256" r:id="rId3"/>
  </p:sldIdLst>
  <p:sldSz cx="9906000" cy="6858000" type="A4"/>
  <p:notesSz cx="6858000" cy="9144000"/>
  <p:embeddedFontLst>
    <p:embeddedFont>
      <p:font typeface="ＭＳ Ｐゴシック" panose="020B0600070205080204" pitchFamily="34" charset="-128"/>
      <p:regular r:id="rId5"/>
    </p:embeddedFont>
    <p:embeddedFont>
      <p:font typeface="Segoe Print" panose="02000600000000000000" pitchFamily="2" charset="0"/>
      <p:regular r:id="rId6"/>
      <p:bold r:id="rId7"/>
    </p:embeddedFont>
    <p:embeddedFont>
      <p:font typeface="Verdana" panose="020B0604030504040204" pitchFamily="34" charset="0"/>
      <p:regular r:id="rId8"/>
      <p:bold r:id="rId9"/>
      <p:italic r:id="rId10"/>
      <p:boldItalic r:id="rId1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  <p15:guide id="3" orient="horz" pos="970">
          <p15:clr>
            <a:srgbClr val="A4A3A4"/>
          </p15:clr>
        </p15:guide>
        <p15:guide id="4" pos="531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9" roundtripDataSignature="AMtx7mitc08XP+xQAv/lsqhUPQhMT08x4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649"/>
    <a:srgbClr val="1AA1A4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548C8E7-693E-4C40-8F2A-71338B4D8EA3}">
  <a:tblStyle styleId="{C548C8E7-693E-4C40-8F2A-71338B4D8EA3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E9E366EB-EBAA-4CC1-A39F-2978D61CE0A1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tcBdr/>
        <a:fill>
          <a:solidFill>
            <a:srgbClr val="D0DEEF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D0DEEF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E3D5E487-7D95-4074-AA94-96C1244A237D}" styleName="Table_2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9EFF7"/>
          </a:solidFill>
        </a:fill>
      </a:tcStyle>
    </a:wholeTbl>
    <a:band1H>
      <a:tcTxStyle/>
      <a:tcStyle>
        <a:tcBdr/>
        <a:fill>
          <a:solidFill>
            <a:srgbClr val="D0DEEF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D0DEEF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FD8CF1DF-F77E-4085-BDCA-7F21F0E62631}" styleName="Table_3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69" autoAdjust="0"/>
    <p:restoredTop sz="94872" autoAdjust="0"/>
  </p:normalViewPr>
  <p:slideViewPr>
    <p:cSldViewPr snapToGrid="0">
      <p:cViewPr varScale="1">
        <p:scale>
          <a:sx n="103" d="100"/>
          <a:sy n="103" d="100"/>
        </p:scale>
        <p:origin x="2058" y="114"/>
      </p:cViewPr>
      <p:guideLst>
        <p:guide orient="horz" pos="2160"/>
        <p:guide pos="3120"/>
        <p:guide orient="horz" pos="970"/>
        <p:guide pos="53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1.xml"/><Relationship Id="rId63" Type="http://schemas.openxmlformats.org/officeDocument/2006/relationships/tableStyles" Target="tableStyles.xml"/><Relationship Id="rId7" Type="http://schemas.openxmlformats.org/officeDocument/2006/relationships/font" Target="fonts/font3.fntdata"/><Relationship Id="rId59" Type="http://customschemas.google.com/relationships/presentationmetadata" Target="metadata"/><Relationship Id="rId2" Type="http://schemas.openxmlformats.org/officeDocument/2006/relationships/slideMaster" Target="slideMasters/slideMaster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61" Type="http://schemas.openxmlformats.org/officeDocument/2006/relationships/viewProps" Target="viewProps.xml"/><Relationship Id="rId10" Type="http://schemas.openxmlformats.org/officeDocument/2006/relationships/font" Target="fonts/font6.fntdata"/><Relationship Id="rId6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52500" y="685800"/>
            <a:ext cx="4953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de-DE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0070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tags" Target="../tags/tag10.xml"/><Relationship Id="rId7" Type="http://schemas.openxmlformats.org/officeDocument/2006/relationships/oleObject" Target="../embeddings/oleObject3.bin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tags" Target="../tags/tag23.xml"/><Relationship Id="rId7" Type="http://schemas.openxmlformats.org/officeDocument/2006/relationships/slideMaster" Target="../slideMasters/slideMaster2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oleObject" Target="../embeddings/oleObject10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graphicFrame>
        <p:nvGraphicFramePr>
          <p:cNvPr id="6" name="Rectangle 10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7" imgW="0" imgH="0" progId="">
                  <p:embed/>
                </p:oleObj>
              </mc:Choice>
              <mc:Fallback>
                <p:oleObj r:id="rId7" imgW="0" imgH="0" progId="">
                  <p:embed/>
                  <p:pic>
                    <p:nvPicPr>
                      <p:cNvPr id="6" name="Rectangle 10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graphicFrame>
        <p:nvGraphicFramePr>
          <p:cNvPr id="16" name="Rectangle 3" hidden="1"/>
          <p:cNvGraphicFramePr>
            <a:graphicFrameLocks/>
          </p:cNvGraphicFramePr>
          <p:nvPr>
            <p:custDataLst>
              <p:tags r:id="rId4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16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08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9444" y="2952762"/>
            <a:ext cx="9187127" cy="282129"/>
          </a:xfrm>
        </p:spPr>
        <p:txBody>
          <a:bodyPr anchor="t"/>
          <a:lstStyle>
            <a:lvl1pPr algn="ctr">
              <a:defRPr sz="2000" b="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908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9444" y="4306889"/>
            <a:ext cx="9187127" cy="184666"/>
          </a:xfrm>
        </p:spPr>
        <p:txBody>
          <a:bodyPr/>
          <a:lstStyle>
            <a:lvl1pPr algn="ctr">
              <a:defRPr sz="12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3" name="Rectangle 11">
            <a:extLst>
              <a:ext uri="{FF2B5EF4-FFF2-40B4-BE49-F238E27FC236}">
                <a16:creationId xmlns:a16="http://schemas.microsoft.com/office/drawing/2014/main" id="{4AFE18D4-E702-0140-98F5-107BB67D9359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auto">
          <a:xfrm>
            <a:off x="4623647" y="6567776"/>
            <a:ext cx="652423" cy="24622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lvl="0" algn="r">
              <a:spcBef>
                <a:spcPts val="600"/>
              </a:spcBef>
              <a:buNone/>
            </a:pPr>
            <a:r>
              <a:rPr lang="de-DE" sz="1000" dirty="0">
                <a:solidFill>
                  <a:srgbClr val="0025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Version 4.0</a:t>
            </a:r>
          </a:p>
        </p:txBody>
      </p:sp>
      <p:cxnSp>
        <p:nvCxnSpPr>
          <p:cNvPr id="14" name="Gerader Verbinder 6">
            <a:extLst>
              <a:ext uri="{FF2B5EF4-FFF2-40B4-BE49-F238E27FC236}">
                <a16:creationId xmlns:a16="http://schemas.microsoft.com/office/drawing/2014/main" id="{1F63AA53-A6CE-9348-A23D-CFA9EAA29A06}"/>
              </a:ext>
            </a:extLst>
          </p:cNvPr>
          <p:cNvCxnSpPr>
            <a:cxnSpLocks/>
          </p:cNvCxnSpPr>
          <p:nvPr userDrawn="1"/>
        </p:nvCxnSpPr>
        <p:spPr>
          <a:xfrm>
            <a:off x="198120" y="6458048"/>
            <a:ext cx="9528976" cy="0"/>
          </a:xfrm>
          <a:prstGeom prst="line">
            <a:avLst/>
          </a:prstGeom>
          <a:ln>
            <a:solidFill>
              <a:srgbClr val="0025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2675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Rectangle 18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6" name="Rectangle 18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Rectangle 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0" imgH="0" progId="">
                  <p:embed/>
                </p:oleObj>
              </mc:Choice>
              <mc:Fallback>
                <p:oleObj r:id="rId5" imgW="0" imgH="0" progId="">
                  <p:embed/>
                  <p:pic>
                    <p:nvPicPr>
                      <p:cNvPr id="13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el 1">
            <a:extLst>
              <a:ext uri="{FF2B5EF4-FFF2-40B4-BE49-F238E27FC236}">
                <a16:creationId xmlns:a16="http://schemas.microsoft.com/office/drawing/2014/main" id="{1F8B5137-358C-2F8A-32C7-4262EBEF3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801" y="544597"/>
            <a:ext cx="7137135" cy="253916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24193032-F04F-9705-86AE-3B2F047F1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2pPr>
              <a:buClr>
                <a:srgbClr val="FF0000"/>
              </a:buClr>
              <a:defRPr/>
            </a:lvl2pPr>
            <a:lvl3pPr>
              <a:buClr>
                <a:srgbClr val="FF0000"/>
              </a:buClr>
              <a:defRPr/>
            </a:lvl3pPr>
            <a:lvl4pPr>
              <a:buClr>
                <a:srgbClr val="FF0000"/>
              </a:buClr>
              <a:defRPr/>
            </a:lvl4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16" name="Google Shape;16;p3">
            <a:extLst>
              <a:ext uri="{FF2B5EF4-FFF2-40B4-BE49-F238E27FC236}">
                <a16:creationId xmlns:a16="http://schemas.microsoft.com/office/drawing/2014/main" id="{AA4703D7-4E31-9B03-930B-FD7FF198C79F}"/>
              </a:ext>
            </a:extLst>
          </p:cNvPr>
          <p:cNvCxnSpPr/>
          <p:nvPr userDrawn="1"/>
        </p:nvCxnSpPr>
        <p:spPr>
          <a:xfrm>
            <a:off x="359444" y="6651832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7" name="Google Shape;17;p3">
            <a:extLst>
              <a:ext uri="{FF2B5EF4-FFF2-40B4-BE49-F238E27FC236}">
                <a16:creationId xmlns:a16="http://schemas.microsoft.com/office/drawing/2014/main" id="{04027E60-C2A6-6FAC-A5FB-86D374F61AD9}"/>
              </a:ext>
            </a:extLst>
          </p:cNvPr>
          <p:cNvSpPr/>
          <p:nvPr userDrawn="1"/>
        </p:nvSpPr>
        <p:spPr>
          <a:xfrm>
            <a:off x="4227641" y="6687748"/>
            <a:ext cx="145071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www.LernWerkstatt.com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75821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graphicFrame>
        <p:nvGraphicFramePr>
          <p:cNvPr id="6" name="Rectangle 10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8" imgW="0" imgH="0" progId="">
                  <p:embed/>
                </p:oleObj>
              </mc:Choice>
              <mc:Fallback>
                <p:oleObj r:id="rId8" imgW="0" imgH="0" progId="">
                  <p:embed/>
                  <p:pic>
                    <p:nvPicPr>
                      <p:cNvPr id="6" name="Rectangle 10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9444" y="1905001"/>
            <a:ext cx="918712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ctr" defTabSz="933450" eaLnBrk="0" hangingPunct="0">
              <a:buFontTx/>
              <a:buNone/>
              <a:defRPr/>
            </a:pPr>
            <a:r>
              <a:rPr lang="de-DE" sz="1400" b="1">
                <a:solidFill>
                  <a:srgbClr val="000000"/>
                </a:solidFill>
                <a:ea typeface="ＭＳ Ｐゴシック" charset="0"/>
              </a:rPr>
              <a:t>VERTRAULICH</a:t>
            </a:r>
          </a:p>
        </p:txBody>
      </p:sp>
      <p:sp>
        <p:nvSpPr>
          <p:cNvPr id="12" name="Line 24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>
            <a:off x="359444" y="6653460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6" name="Rectangle 3" hidden="1"/>
          <p:cNvGraphicFramePr>
            <a:graphicFrameLocks/>
          </p:cNvGraphicFramePr>
          <p:nvPr>
            <p:custDataLst>
              <p:tags r:id="rId5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9" imgW="0" imgH="0" progId="">
                  <p:embed/>
                </p:oleObj>
              </mc:Choice>
              <mc:Fallback>
                <p:oleObj r:id="rId9" imgW="0" imgH="0" progId="">
                  <p:embed/>
                  <p:pic>
                    <p:nvPicPr>
                      <p:cNvPr id="16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08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59444" y="2952762"/>
            <a:ext cx="9187127" cy="282129"/>
          </a:xfrm>
        </p:spPr>
        <p:txBody>
          <a:bodyPr anchor="t"/>
          <a:lstStyle>
            <a:lvl1pPr algn="ctr">
              <a:defRPr sz="2000" b="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908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59444" y="4306889"/>
            <a:ext cx="9187127" cy="184666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14" name="Rectangle 11"/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</p:spTree>
    <p:extLst>
      <p:ext uri="{BB962C8B-B14F-4D97-AF65-F5344CB8AC3E}">
        <p14:creationId xmlns:p14="http://schemas.microsoft.com/office/powerpoint/2010/main" val="4008303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Rectangle 18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0" imgH="0" progId="">
                  <p:embed/>
                </p:oleObj>
              </mc:Choice>
              <mc:Fallback>
                <p:oleObj r:id="rId4" imgW="0" imgH="0" progId="">
                  <p:embed/>
                  <p:pic>
                    <p:nvPicPr>
                      <p:cNvPr id="6" name="Rectangle 18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Rectangle 3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0" imgH="0" progId="">
                  <p:embed/>
                </p:oleObj>
              </mc:Choice>
              <mc:Fallback>
                <p:oleObj r:id="rId5" imgW="0" imgH="0" progId="">
                  <p:embed/>
                  <p:pic>
                    <p:nvPicPr>
                      <p:cNvPr id="13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2pPr>
              <a:buClr>
                <a:srgbClr val="FF0000"/>
              </a:buClr>
              <a:defRPr/>
            </a:lvl2pPr>
            <a:lvl3pPr>
              <a:buClr>
                <a:srgbClr val="FF0000"/>
              </a:buClr>
              <a:defRPr/>
            </a:lvl3pPr>
            <a:lvl4pPr>
              <a:buClr>
                <a:srgbClr val="FF0000"/>
              </a:buClr>
              <a:defRPr/>
            </a:lvl4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4" name="Google Shape;16;p3">
            <a:extLst>
              <a:ext uri="{FF2B5EF4-FFF2-40B4-BE49-F238E27FC236}">
                <a16:creationId xmlns:a16="http://schemas.microsoft.com/office/drawing/2014/main" id="{4795E6D0-A91E-1C58-9819-6D1A4E11E88B}"/>
              </a:ext>
            </a:extLst>
          </p:cNvPr>
          <p:cNvCxnSpPr/>
          <p:nvPr userDrawn="1"/>
        </p:nvCxnSpPr>
        <p:spPr>
          <a:xfrm>
            <a:off x="359444" y="6651832"/>
            <a:ext cx="9187127" cy="0"/>
          </a:xfrm>
          <a:prstGeom prst="straightConnector1">
            <a:avLst/>
          </a:prstGeom>
          <a:noFill/>
          <a:ln w="9525" cap="flat" cmpd="sng">
            <a:solidFill>
              <a:srgbClr val="000039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Google Shape;17;p3">
            <a:extLst>
              <a:ext uri="{FF2B5EF4-FFF2-40B4-BE49-F238E27FC236}">
                <a16:creationId xmlns:a16="http://schemas.microsoft.com/office/drawing/2014/main" id="{B9793311-0671-B001-FC91-476EF9497135}"/>
              </a:ext>
            </a:extLst>
          </p:cNvPr>
          <p:cNvSpPr/>
          <p:nvPr userDrawn="1"/>
        </p:nvSpPr>
        <p:spPr>
          <a:xfrm>
            <a:off x="4227641" y="6687748"/>
            <a:ext cx="1450718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Verdana"/>
              <a:buNone/>
            </a:pPr>
            <a:r>
              <a:rPr lang="de-DE" sz="800" b="1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www.LernWerkstatt.com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72909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5.xml"/><Relationship Id="rId3" Type="http://schemas.openxmlformats.org/officeDocument/2006/relationships/theme" Target="../theme/theme1.xml"/><Relationship Id="rId7" Type="http://schemas.openxmlformats.org/officeDocument/2006/relationships/tags" Target="../tags/tag4.xml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3.xml"/><Relationship Id="rId11" Type="http://schemas.openxmlformats.org/officeDocument/2006/relationships/oleObject" Target="../embeddings/oleObject1.bin"/><Relationship Id="rId5" Type="http://schemas.openxmlformats.org/officeDocument/2006/relationships/tags" Target="../tags/tag2.xml"/><Relationship Id="rId10" Type="http://schemas.openxmlformats.org/officeDocument/2006/relationships/tags" Target="../tags/tag7.xml"/><Relationship Id="rId4" Type="http://schemas.openxmlformats.org/officeDocument/2006/relationships/tags" Target="../tags/tag1.xml"/><Relationship Id="rId9" Type="http://schemas.openxmlformats.org/officeDocument/2006/relationships/tags" Target="../tags/tag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3" Type="http://schemas.openxmlformats.org/officeDocument/2006/relationships/theme" Target="../theme/theme2.xml"/><Relationship Id="rId7" Type="http://schemas.openxmlformats.org/officeDocument/2006/relationships/tags" Target="../tags/tag18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tags" Target="../tags/tag17.xml"/><Relationship Id="rId11" Type="http://schemas.openxmlformats.org/officeDocument/2006/relationships/oleObject" Target="../embeddings/oleObject8.bin"/><Relationship Id="rId5" Type="http://schemas.openxmlformats.org/officeDocument/2006/relationships/tags" Target="../tags/tag16.xml"/><Relationship Id="rId10" Type="http://schemas.openxmlformats.org/officeDocument/2006/relationships/oleObject" Target="../embeddings/oleObject7.bin"/><Relationship Id="rId4" Type="http://schemas.openxmlformats.org/officeDocument/2006/relationships/tags" Target="../tags/tag15.xml"/><Relationship Id="rId9" Type="http://schemas.openxmlformats.org/officeDocument/2006/relationships/tags" Target="../tags/tag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 bwMode="auto">
          <a:xfrm>
            <a:off x="381801" y="544597"/>
            <a:ext cx="713713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Hier klicken, um Master-Titelformat zu bearbeiten.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  <p:custDataLst>
              <p:tags r:id="rId5"/>
            </p:custDataLst>
          </p:nvPr>
        </p:nvSpPr>
        <p:spPr bwMode="auto">
          <a:xfrm>
            <a:off x="359444" y="1270001"/>
            <a:ext cx="9187127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Hier klicken, um Master-Textformat zu bearbeiten</a:t>
            </a:r>
          </a:p>
          <a:p>
            <a:pPr lvl="1"/>
            <a:r>
              <a:rPr lang="en-US"/>
              <a:t>Ebene 2</a:t>
            </a:r>
          </a:p>
          <a:p>
            <a:pPr lvl="2"/>
            <a:r>
              <a:rPr lang="en-US"/>
              <a:t>Ebene 3</a:t>
            </a:r>
          </a:p>
          <a:p>
            <a:pPr lvl="3"/>
            <a:r>
              <a:rPr lang="en-US"/>
              <a:t>Ebene 4</a:t>
            </a:r>
          </a:p>
        </p:txBody>
      </p:sp>
      <p:sp>
        <p:nvSpPr>
          <p:cNvPr id="589835" name="Rectangle 11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61698" y="6682275"/>
            <a:ext cx="1910830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 err="1">
                <a:solidFill>
                  <a:srgbClr val="000000"/>
                </a:solidFill>
                <a:ea typeface="ＭＳ Ｐゴシック" charset="0"/>
              </a:rPr>
              <a:t>www.Taegliche-Verbesserung.de</a:t>
            </a:r>
            <a:endParaRPr lang="de-DE" sz="800" b="1" dirty="0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026" name="Rectangle 18" hidden="1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1" imgW="0" imgH="0" progId="">
                  <p:embed/>
                </p:oleObj>
              </mc:Choice>
              <mc:Fallback>
                <p:oleObj r:id="rId11" imgW="0" imgH="0" progId="">
                  <p:embed/>
                  <p:pic>
                    <p:nvPicPr>
                      <p:cNvPr id="1026" name="Rectangle 18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0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7051068" y="6682275"/>
            <a:ext cx="2497579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0" rIns="0" bIns="0">
            <a:spAutoFit/>
          </a:bodyPr>
          <a:lstStyle/>
          <a:p>
            <a:pPr algn="r" eaLnBrk="0" hangingPunct="0">
              <a:buFontTx/>
              <a:buNone/>
            </a:pPr>
            <a:r>
              <a:rPr lang="de-DE" sz="800" b="1" dirty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Übungsvorlagen Verbesserungskata </a:t>
            </a:r>
            <a:fld id="{F74CEB15-4085-6B41-A219-123B3D5B139E}" type="slidenum">
              <a:rPr lang="de-DE" sz="800" b="1" smtClean="0">
                <a:solidFill>
                  <a:srgbClr val="000000"/>
                </a:solidFill>
                <a:latin typeface="Verdana" charset="0"/>
                <a:ea typeface="ＭＳ Ｐゴシック" charset="0"/>
              </a:rPr>
              <a:pPr algn="r" eaLnBrk="0" hangingPunct="0">
                <a:buFontTx/>
                <a:buNone/>
              </a:pPr>
              <a:t>‹Nr.›</a:t>
            </a:fld>
            <a:endParaRPr lang="de-DE" sz="800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  <p:sp>
        <p:nvSpPr>
          <p:cNvPr id="14" name="Line 39"/>
          <p:cNvSpPr>
            <a:spLocks noChangeShapeType="1"/>
          </p:cNvSpPr>
          <p:nvPr/>
        </p:nvSpPr>
        <p:spPr bwMode="auto">
          <a:xfrm>
            <a:off x="359444" y="6651832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027" name="Rectangle 3" hidden="1"/>
          <p:cNvGraphicFramePr>
            <a:graphicFrameLocks/>
          </p:cNvGraphicFramePr>
          <p:nvPr>
            <p:custDataLst>
              <p:tags r:id="rId9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2" imgW="0" imgH="0" progId="">
                  <p:embed/>
                </p:oleObj>
              </mc:Choice>
              <mc:Fallback>
                <p:oleObj r:id="rId12" imgW="0" imgH="0" progId="">
                  <p:embed/>
                  <p:pic>
                    <p:nvPicPr>
                      <p:cNvPr id="1027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1"/>
          <p:cNvSpPr>
            <a:spLocks noChangeArrowheads="1"/>
          </p:cNvSpPr>
          <p:nvPr userDrawn="1">
            <p:custDataLst>
              <p:tags r:id="rId10"/>
            </p:custDataLst>
          </p:nvPr>
        </p:nvSpPr>
        <p:spPr bwMode="auto">
          <a:xfrm>
            <a:off x="4619190" y="6682275"/>
            <a:ext cx="65492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4.0</a:t>
            </a:r>
          </a:p>
        </p:txBody>
      </p:sp>
    </p:spTree>
    <p:extLst>
      <p:ext uri="{BB962C8B-B14F-4D97-AF65-F5344CB8AC3E}">
        <p14:creationId xmlns:p14="http://schemas.microsoft.com/office/powerpoint/2010/main" val="2454260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defRPr sz="1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173038" indent="-1714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361950" indent="-187325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−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560388" indent="-1968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»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2138363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  <a:ea typeface="ＭＳ Ｐゴシック" charset="0"/>
        </a:defRPr>
      </a:lvl5pPr>
      <a:lvl6pPr marL="25955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6pPr>
      <a:lvl7pPr marL="30527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7pPr>
      <a:lvl8pPr marL="35099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8pPr>
      <a:lvl9pPr marL="39671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  <p:custDataLst>
              <p:tags r:id="rId4"/>
            </p:custDataLst>
          </p:nvPr>
        </p:nvSpPr>
        <p:spPr bwMode="auto">
          <a:xfrm>
            <a:off x="381801" y="544597"/>
            <a:ext cx="7137135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Hier klicken, um Master-Titelformat zu bearbeiten.</a:t>
            </a:r>
          </a:p>
        </p:txBody>
      </p:sp>
      <p:sp>
        <p:nvSpPr>
          <p:cNvPr id="589835" name="Rectangle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33200" y="6682275"/>
            <a:ext cx="1910830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www.Taegliche-Verbesserung.de</a:t>
            </a:r>
          </a:p>
        </p:txBody>
      </p:sp>
      <p:graphicFrame>
        <p:nvGraphicFramePr>
          <p:cNvPr id="1026" name="Rectangle 18" hidden="1"/>
          <p:cNvGraphicFramePr>
            <a:graphicFrameLocks/>
          </p:cNvGraphicFramePr>
          <p:nvPr>
            <p:custDataLst>
              <p:tags r:id="rId6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0" imgW="0" imgH="0" progId="">
                  <p:embed/>
                </p:oleObj>
              </mc:Choice>
              <mc:Fallback>
                <p:oleObj r:id="rId10" imgW="0" imgH="0" progId="">
                  <p:embed/>
                  <p:pic>
                    <p:nvPicPr>
                      <p:cNvPr id="1026" name="Rectangle 18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Line 39"/>
          <p:cNvSpPr>
            <a:spLocks noChangeShapeType="1"/>
          </p:cNvSpPr>
          <p:nvPr/>
        </p:nvSpPr>
        <p:spPr bwMode="auto">
          <a:xfrm>
            <a:off x="359444" y="6651832"/>
            <a:ext cx="9187127" cy="0"/>
          </a:xfrm>
          <a:prstGeom prst="line">
            <a:avLst/>
          </a:prstGeom>
          <a:noFill/>
          <a:ln w="9525">
            <a:solidFill>
              <a:srgbClr val="00003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buFontTx/>
              <a:buNone/>
              <a:defRPr/>
            </a:pPr>
            <a:endParaRPr lang="de-DE" sz="1400" b="1">
              <a:solidFill>
                <a:srgbClr val="000000"/>
              </a:solidFill>
              <a:ea typeface="ＭＳ Ｐゴシック" charset="0"/>
            </a:endParaRPr>
          </a:p>
        </p:txBody>
      </p:sp>
      <p:graphicFrame>
        <p:nvGraphicFramePr>
          <p:cNvPr id="1027" name="Rectangle 3" hidden="1"/>
          <p:cNvGraphicFramePr>
            <a:graphicFrameLocks/>
          </p:cNvGraphicFramePr>
          <p:nvPr>
            <p:custDataLst>
              <p:tags r:id="rId7"/>
            </p:custDataLst>
          </p:nvPr>
        </p:nvGraphicFramePr>
        <p:xfrm>
          <a:off x="0" y="0"/>
          <a:ext cx="171979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11" imgW="0" imgH="0" progId="">
                  <p:embed/>
                </p:oleObj>
              </mc:Choice>
              <mc:Fallback>
                <p:oleObj r:id="rId11" imgW="0" imgH="0" progId="">
                  <p:embed/>
                  <p:pic>
                    <p:nvPicPr>
                      <p:cNvPr id="1027" name="Rectangle 3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979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1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auto">
          <a:xfrm>
            <a:off x="4495388" y="6682275"/>
            <a:ext cx="6178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ctr" eaLnBrk="0" hangingPunct="0">
              <a:buFontTx/>
              <a:buNone/>
              <a:defRPr/>
            </a:pPr>
            <a:r>
              <a:rPr lang="de-DE" sz="800" b="1" dirty="0">
                <a:solidFill>
                  <a:srgbClr val="000000"/>
                </a:solidFill>
                <a:ea typeface="ＭＳ Ｐゴシック" charset="0"/>
              </a:rPr>
              <a:t>Version 41</a:t>
            </a:r>
          </a:p>
        </p:txBody>
      </p:sp>
      <p:sp>
        <p:nvSpPr>
          <p:cNvPr id="16" name="Inhaltsplatzhalter 2"/>
          <p:cNvSpPr txBox="1">
            <a:spLocks/>
          </p:cNvSpPr>
          <p:nvPr userDrawn="1"/>
        </p:nvSpPr>
        <p:spPr>
          <a:xfrm>
            <a:off x="359444" y="1270000"/>
            <a:ext cx="9187127" cy="15019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defRPr sz="16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173038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361950" indent="-18732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−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560388" indent="-196850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FF6600"/>
              </a:buClr>
              <a:buFont typeface="Arial" charset="0"/>
              <a:buChar char="»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138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  <a:ea typeface="ＭＳ Ｐゴシック" charset="0"/>
              </a:defRPr>
            </a:lvl5pPr>
            <a:lvl6pPr marL="25955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6pPr>
            <a:lvl7pPr marL="30527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7pPr>
            <a:lvl8pPr marL="35099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8pPr>
            <a:lvl9pPr marL="39671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31932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de-DE" dirty="0"/>
              <a:t>Textmasterformate durch Klicken bearbeiten</a:t>
            </a:r>
          </a:p>
          <a:p>
            <a:pPr lvl="1">
              <a:buClr>
                <a:srgbClr val="FF0000"/>
              </a:buClr>
            </a:pPr>
            <a:r>
              <a:rPr lang="de-DE" dirty="0"/>
              <a:t>Zweite Ebene</a:t>
            </a:r>
          </a:p>
          <a:p>
            <a:pPr lvl="2">
              <a:buClr>
                <a:srgbClr val="FF0000"/>
              </a:buClr>
            </a:pPr>
            <a:r>
              <a:rPr lang="de-DE" dirty="0"/>
              <a:t>Dritte Ebene</a:t>
            </a:r>
          </a:p>
          <a:p>
            <a:pPr lvl="3">
              <a:buClr>
                <a:srgbClr val="FF0000"/>
              </a:buClr>
            </a:pPr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7" name="Rectangle 10"/>
          <p:cNvSpPr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7733346" y="6682275"/>
            <a:ext cx="1845657" cy="12311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2075" tIns="0" rIns="0" bIns="0">
            <a:spAutoFit/>
          </a:bodyPr>
          <a:lstStyle/>
          <a:p>
            <a:pPr algn="r" eaLnBrk="0" hangingPunct="0">
              <a:buFontTx/>
              <a:buNone/>
            </a:pPr>
            <a:r>
              <a:rPr lang="de-DE" sz="800" b="1" dirty="0">
                <a:solidFill>
                  <a:srgbClr val="000000"/>
                </a:solidFill>
                <a:latin typeface="Verdana" charset="0"/>
                <a:ea typeface="ＭＳ Ｐゴシック" charset="0"/>
              </a:rPr>
              <a:t>Stabilisierungstafel Folie </a:t>
            </a:r>
            <a:fld id="{F74CEB15-4085-6B41-A219-123B3D5B139E}" type="slidenum">
              <a:rPr lang="de-DE" sz="800" b="1">
                <a:solidFill>
                  <a:srgbClr val="000000"/>
                </a:solidFill>
                <a:latin typeface="Verdana" charset="0"/>
                <a:ea typeface="ＭＳ Ｐゴシック" charset="0"/>
              </a:rPr>
              <a:pPr algn="r" eaLnBrk="0" hangingPunct="0">
                <a:buFontTx/>
                <a:buNone/>
              </a:pPr>
              <a:t>‹Nr.›</a:t>
            </a:fld>
            <a:endParaRPr lang="de-DE" sz="800" b="1" dirty="0">
              <a:solidFill>
                <a:srgbClr val="000000"/>
              </a:solidFill>
              <a:latin typeface="Verdan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48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  <a:ea typeface="ＭＳ Ｐゴシック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defRPr sz="1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173038" indent="-1714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2pPr>
      <a:lvl3pPr marL="361950" indent="-187325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−"/>
        <a:defRPr sz="1600">
          <a:solidFill>
            <a:schemeClr val="tx1"/>
          </a:solidFill>
          <a:latin typeface="+mn-lt"/>
          <a:ea typeface="ＭＳ Ｐゴシック" charset="0"/>
        </a:defRPr>
      </a:lvl3pPr>
      <a:lvl4pPr marL="560388" indent="-196850" algn="l" rtl="0" eaLnBrk="0" fontAlgn="base" hangingPunct="0">
        <a:spcBef>
          <a:spcPct val="30000"/>
        </a:spcBef>
        <a:spcAft>
          <a:spcPct val="0"/>
        </a:spcAft>
        <a:buClr>
          <a:schemeClr val="accent2"/>
        </a:buClr>
        <a:buFont typeface="Arial" charset="0"/>
        <a:buChar char="»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2138363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  <a:ea typeface="ＭＳ Ｐゴシック" charset="0"/>
        </a:defRPr>
      </a:lvl5pPr>
      <a:lvl6pPr marL="25955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6pPr>
      <a:lvl7pPr marL="30527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7pPr>
      <a:lvl8pPr marL="35099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8pPr>
      <a:lvl9pPr marL="3967163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3193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1597D21D-6F8E-FEBF-3A66-B9B787F745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703925"/>
              </p:ext>
            </p:extLst>
          </p:nvPr>
        </p:nvGraphicFramePr>
        <p:xfrm>
          <a:off x="0" y="0"/>
          <a:ext cx="9906001" cy="6429357"/>
        </p:xfrm>
        <a:graphic>
          <a:graphicData uri="http://schemas.openxmlformats.org/drawingml/2006/table">
            <a:tbl>
              <a:tblPr/>
              <a:tblGrid>
                <a:gridCol w="470263">
                  <a:extLst>
                    <a:ext uri="{9D8B030D-6E8A-4147-A177-3AD203B41FA5}">
                      <a16:colId xmlns:a16="http://schemas.microsoft.com/office/drawing/2014/main" val="3326388097"/>
                    </a:ext>
                  </a:extLst>
                </a:gridCol>
                <a:gridCol w="442106">
                  <a:extLst>
                    <a:ext uri="{9D8B030D-6E8A-4147-A177-3AD203B41FA5}">
                      <a16:colId xmlns:a16="http://schemas.microsoft.com/office/drawing/2014/main" val="2908925226"/>
                    </a:ext>
                  </a:extLst>
                </a:gridCol>
                <a:gridCol w="492624">
                  <a:extLst>
                    <a:ext uri="{9D8B030D-6E8A-4147-A177-3AD203B41FA5}">
                      <a16:colId xmlns:a16="http://schemas.microsoft.com/office/drawing/2014/main" val="1358250344"/>
                    </a:ext>
                  </a:extLst>
                </a:gridCol>
                <a:gridCol w="335385">
                  <a:extLst>
                    <a:ext uri="{9D8B030D-6E8A-4147-A177-3AD203B41FA5}">
                      <a16:colId xmlns:a16="http://schemas.microsoft.com/office/drawing/2014/main" val="187212857"/>
                    </a:ext>
                  </a:extLst>
                </a:gridCol>
                <a:gridCol w="612902">
                  <a:extLst>
                    <a:ext uri="{9D8B030D-6E8A-4147-A177-3AD203B41FA5}">
                      <a16:colId xmlns:a16="http://schemas.microsoft.com/office/drawing/2014/main" val="2941711605"/>
                    </a:ext>
                  </a:extLst>
                </a:gridCol>
                <a:gridCol w="139448">
                  <a:extLst>
                    <a:ext uri="{9D8B030D-6E8A-4147-A177-3AD203B41FA5}">
                      <a16:colId xmlns:a16="http://schemas.microsoft.com/office/drawing/2014/main" val="4210641848"/>
                    </a:ext>
                  </a:extLst>
                </a:gridCol>
                <a:gridCol w="667525">
                  <a:extLst>
                    <a:ext uri="{9D8B030D-6E8A-4147-A177-3AD203B41FA5}">
                      <a16:colId xmlns:a16="http://schemas.microsoft.com/office/drawing/2014/main" val="869087820"/>
                    </a:ext>
                  </a:extLst>
                </a:gridCol>
                <a:gridCol w="746532">
                  <a:extLst>
                    <a:ext uri="{9D8B030D-6E8A-4147-A177-3AD203B41FA5}">
                      <a16:colId xmlns:a16="http://schemas.microsoft.com/office/drawing/2014/main" val="844435316"/>
                    </a:ext>
                  </a:extLst>
                </a:gridCol>
                <a:gridCol w="525739">
                  <a:extLst>
                    <a:ext uri="{9D8B030D-6E8A-4147-A177-3AD203B41FA5}">
                      <a16:colId xmlns:a16="http://schemas.microsoft.com/office/drawing/2014/main" val="1791950176"/>
                    </a:ext>
                  </a:extLst>
                </a:gridCol>
                <a:gridCol w="407901">
                  <a:extLst>
                    <a:ext uri="{9D8B030D-6E8A-4147-A177-3AD203B41FA5}">
                      <a16:colId xmlns:a16="http://schemas.microsoft.com/office/drawing/2014/main" val="780832897"/>
                    </a:ext>
                  </a:extLst>
                </a:gridCol>
                <a:gridCol w="154096">
                  <a:extLst>
                    <a:ext uri="{9D8B030D-6E8A-4147-A177-3AD203B41FA5}">
                      <a16:colId xmlns:a16="http://schemas.microsoft.com/office/drawing/2014/main" val="3788148395"/>
                    </a:ext>
                  </a:extLst>
                </a:gridCol>
                <a:gridCol w="806738">
                  <a:extLst>
                    <a:ext uri="{9D8B030D-6E8A-4147-A177-3AD203B41FA5}">
                      <a16:colId xmlns:a16="http://schemas.microsoft.com/office/drawing/2014/main" val="1693307890"/>
                    </a:ext>
                  </a:extLst>
                </a:gridCol>
                <a:gridCol w="383298">
                  <a:extLst>
                    <a:ext uri="{9D8B030D-6E8A-4147-A177-3AD203B41FA5}">
                      <a16:colId xmlns:a16="http://schemas.microsoft.com/office/drawing/2014/main" val="662953464"/>
                    </a:ext>
                  </a:extLst>
                </a:gridCol>
                <a:gridCol w="432503">
                  <a:extLst>
                    <a:ext uri="{9D8B030D-6E8A-4147-A177-3AD203B41FA5}">
                      <a16:colId xmlns:a16="http://schemas.microsoft.com/office/drawing/2014/main" val="1530647085"/>
                    </a:ext>
                  </a:extLst>
                </a:gridCol>
                <a:gridCol w="208483">
                  <a:extLst>
                    <a:ext uri="{9D8B030D-6E8A-4147-A177-3AD203B41FA5}">
                      <a16:colId xmlns:a16="http://schemas.microsoft.com/office/drawing/2014/main" val="3742852268"/>
                    </a:ext>
                  </a:extLst>
                </a:gridCol>
                <a:gridCol w="353515">
                  <a:extLst>
                    <a:ext uri="{9D8B030D-6E8A-4147-A177-3AD203B41FA5}">
                      <a16:colId xmlns:a16="http://schemas.microsoft.com/office/drawing/2014/main" val="398968357"/>
                    </a:ext>
                  </a:extLst>
                </a:gridCol>
                <a:gridCol w="679834">
                  <a:extLst>
                    <a:ext uri="{9D8B030D-6E8A-4147-A177-3AD203B41FA5}">
                      <a16:colId xmlns:a16="http://schemas.microsoft.com/office/drawing/2014/main" val="2916643641"/>
                    </a:ext>
                  </a:extLst>
                </a:gridCol>
                <a:gridCol w="612491">
                  <a:extLst>
                    <a:ext uri="{9D8B030D-6E8A-4147-A177-3AD203B41FA5}">
                      <a16:colId xmlns:a16="http://schemas.microsoft.com/office/drawing/2014/main" val="3265791902"/>
                    </a:ext>
                  </a:extLst>
                </a:gridCol>
                <a:gridCol w="357408">
                  <a:extLst>
                    <a:ext uri="{9D8B030D-6E8A-4147-A177-3AD203B41FA5}">
                      <a16:colId xmlns:a16="http://schemas.microsoft.com/office/drawing/2014/main" val="176924810"/>
                    </a:ext>
                  </a:extLst>
                </a:gridCol>
                <a:gridCol w="120798">
                  <a:extLst>
                    <a:ext uri="{9D8B030D-6E8A-4147-A177-3AD203B41FA5}">
                      <a16:colId xmlns:a16="http://schemas.microsoft.com/office/drawing/2014/main" val="3775126090"/>
                    </a:ext>
                  </a:extLst>
                </a:gridCol>
                <a:gridCol w="478206">
                  <a:extLst>
                    <a:ext uri="{9D8B030D-6E8A-4147-A177-3AD203B41FA5}">
                      <a16:colId xmlns:a16="http://schemas.microsoft.com/office/drawing/2014/main" val="1250870741"/>
                    </a:ext>
                  </a:extLst>
                </a:gridCol>
                <a:gridCol w="478206">
                  <a:extLst>
                    <a:ext uri="{9D8B030D-6E8A-4147-A177-3AD203B41FA5}">
                      <a16:colId xmlns:a16="http://schemas.microsoft.com/office/drawing/2014/main" val="3905757565"/>
                    </a:ext>
                  </a:extLst>
                </a:gridCol>
              </a:tblGrid>
              <a:tr h="298174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# SCHICHTEN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9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Segoe Print" panose="02000800000000000000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effectLst/>
                          <a:latin typeface="Arial" panose="020B0604020202020204" pitchFamily="34" charset="0"/>
                        </a:rPr>
                        <a:t>Anzahl</a:t>
                      </a:r>
                      <a:endParaRPr lang="de-DE" sz="9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effectLst/>
                          <a:latin typeface="Arial" panose="020B0604020202020204" pitchFamily="34" charset="0"/>
                        </a:rPr>
                        <a:t>Anzahl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BEDARF</a:t>
                      </a:r>
                      <a:endParaRPr lang="de-DE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Bedarf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900" b="1" i="0" u="none" strike="noStrike" dirty="0"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 err="1">
                          <a:effectLst/>
                          <a:latin typeface="Arial" panose="020B0604020202020204" pitchFamily="34" charset="0"/>
                        </a:rPr>
                        <a:t>Stk</a:t>
                      </a:r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./Tag</a:t>
                      </a:r>
                      <a:endParaRPr lang="de-DE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 err="1">
                          <a:effectLst/>
                          <a:latin typeface="Arial" panose="020B0604020202020204" pitchFamily="34" charset="0"/>
                        </a:rPr>
                        <a:t>Stk</a:t>
                      </a:r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./Tag</a:t>
                      </a:r>
                      <a:endParaRPr lang="de-DE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VERF. PRODUKTIONSZEIT</a:t>
                      </a:r>
                      <a:endParaRPr lang="de-DE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Verf. Produktionszeit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1" i="0" u="none" strike="noStrike" dirty="0"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effectLst/>
                          <a:latin typeface="Arial" panose="020B0604020202020204" pitchFamily="34" charset="0"/>
                        </a:rPr>
                        <a:t>Min/Tag</a:t>
                      </a:r>
                      <a:endParaRPr lang="de-DE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de-DE" sz="900" b="0" i="0" u="none" strike="noStrike" dirty="0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Min/Tag</a:t>
                      </a:r>
                      <a:endParaRPr 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de-DE" sz="900" b="1" i="0" u="none" strike="noStrike" dirty="0"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de-DE" sz="900" b="0" i="0" u="none" strike="noStrike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1661840"/>
                  </a:ext>
                </a:extLst>
              </a:tr>
              <a:tr h="324890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VERF. ZEIT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9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Segoe Print" panose="02000800000000000000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Min/Schicht</a:t>
                      </a:r>
                      <a:endParaRPr lang="de-DE" sz="9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effectLst/>
                          <a:latin typeface="Arial" panose="020B0604020202020204" pitchFamily="34" charset="0"/>
                        </a:rPr>
                        <a:t>Min/Schicht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ZIEL-AUSTAKTUNGSGRAD</a:t>
                      </a:r>
                      <a:endParaRPr lang="de-DE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Ziel-Austaktungsgrad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900" b="1" i="0" u="none" strike="noStrike" dirty="0"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effectLst/>
                          <a:latin typeface="Arial" panose="020B0604020202020204" pitchFamily="34" charset="0"/>
                        </a:rPr>
                        <a:t>%</a:t>
                      </a:r>
                      <a:endParaRPr lang="de-DE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%</a:t>
                      </a:r>
                      <a:endParaRPr lang="de-DE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GEPLANTE ZYKLUSZEIT</a:t>
                      </a:r>
                      <a:endParaRPr lang="de-DE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Geplante Zykluszeit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1" i="0" u="none" strike="noStrike" dirty="0"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Min/</a:t>
                      </a:r>
                      <a:r>
                        <a:rPr lang="de-DE" sz="900" b="0" i="0" u="none" strike="noStrike" dirty="0" err="1">
                          <a:effectLst/>
                          <a:latin typeface="Arial" panose="020B0604020202020204" pitchFamily="34" charset="0"/>
                        </a:rPr>
                        <a:t>Stk</a:t>
                      </a:r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.</a:t>
                      </a:r>
                      <a:endParaRPr lang="de-DE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de-DE" sz="900" b="0" i="0" u="none" strike="noStrike" dirty="0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Min/</a:t>
                      </a:r>
                      <a:r>
                        <a:rPr lang="de-DE" sz="900" b="0" i="0" u="none" strike="noStrike" dirty="0" err="1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Stk</a:t>
                      </a:r>
                      <a:r>
                        <a:rPr lang="de-DE" sz="900" b="0" i="0" u="none" strike="noStrike" dirty="0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.</a:t>
                      </a:r>
                      <a:endParaRPr 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de-DE" sz="900" b="1" i="0" u="none" strike="noStrike" dirty="0"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5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2753695"/>
                  </a:ext>
                </a:extLst>
              </a:tr>
              <a:tr h="296681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GEPLANTE STILLSTANDSZEIT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9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Segoe Print" panose="02000800000000000000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Min/Schicht</a:t>
                      </a:r>
                      <a:endParaRPr lang="de-DE" sz="9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effectLst/>
                          <a:latin typeface="Arial" panose="020B0604020202020204" pitchFamily="34" charset="0"/>
                        </a:rPr>
                        <a:t>Min/Schicht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ZIEL-PRODUKTIVITÄT</a:t>
                      </a:r>
                      <a:endParaRPr lang="de-DE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Ziel-Produktivität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900" b="1" i="0" u="none" strike="noStrike" dirty="0"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%</a:t>
                      </a:r>
                      <a:endParaRPr lang="de-DE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%</a:t>
                      </a:r>
                      <a:endParaRPr lang="de-DE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08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KUNDENTAKT</a:t>
                      </a:r>
                      <a:endParaRPr lang="de-DE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Kundentakt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900" b="1" i="0" u="none" strike="noStrike" dirty="0"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72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Min/</a:t>
                      </a:r>
                      <a:r>
                        <a:rPr lang="de-DE" sz="900" b="0" i="0" u="none" strike="noStrike" dirty="0" err="1">
                          <a:effectLst/>
                          <a:latin typeface="Arial" panose="020B0604020202020204" pitchFamily="34" charset="0"/>
                        </a:rPr>
                        <a:t>Stk</a:t>
                      </a:r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.</a:t>
                      </a:r>
                      <a:endParaRPr lang="de-DE" sz="9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de-DE" sz="900" b="0" i="0" u="none" strike="noStrike" dirty="0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Min/</a:t>
                      </a:r>
                      <a:r>
                        <a:rPr lang="de-DE" sz="900" b="0" i="0" u="none" strike="noStrike" dirty="0" err="1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Stk</a:t>
                      </a:r>
                      <a:r>
                        <a:rPr lang="de-DE" sz="900" b="0" i="0" u="none" strike="noStrike" dirty="0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.</a:t>
                      </a:r>
                      <a:endParaRPr lang="en-US" dirty="0"/>
                    </a:p>
                  </a:txBody>
                  <a:tcPr marL="36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  <a:endParaRPr lang="de-DE" sz="900" b="1" i="0" u="none" strike="noStrike" dirty="0"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de-DE" sz="900" b="0" i="0" u="none" strike="noStrike"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 dirty="0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64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50" b="0" i="0" u="none" strike="noStrike" dirty="0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64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4205533"/>
                  </a:ext>
                </a:extLst>
              </a:tr>
              <a:tr h="162444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de-DE" sz="105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NR.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de-DE" sz="1050" b="1" i="0" u="none" strike="noStrike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rowSpan="2" gridSpan="5"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VARIANTE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GESAMTZEIT</a:t>
                      </a:r>
                      <a:b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</a:br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(MIN/STK)</a:t>
                      </a:r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ANZAHL MITARBEITER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8314931"/>
                  </a:ext>
                </a:extLst>
              </a:tr>
              <a:tr h="262181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BFBFB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BFBFB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BFBFB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BFBFB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BFBFB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Arial" panose="020B0604020202020204" pitchFamily="34" charset="0"/>
                        </a:rPr>
                        <a:t>6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BFBFB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BFBFBF"/>
                          </a:highlight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362978"/>
                  </a:ext>
                </a:extLst>
              </a:tr>
              <a:tr h="32428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de-DE" sz="1050" b="0" i="0" u="none" strike="noStrike" dirty="0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10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de-DE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144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rgbClr val="002649"/>
                        </a:solidFill>
                        <a:latin typeface="Segoe Print" panose="02000800000000000000" pitchFamily="2" charset="0"/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highlight>
                          <a:srgbClr val="D9D9D9"/>
                        </a:highlight>
                        <a:latin typeface="Segoe Print" panose="02000800000000000000" pitchFamily="2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highlight>
                          <a:srgbClr val="D9D9D9"/>
                        </a:highlight>
                        <a:latin typeface="Segoe Print" panose="02000800000000000000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highlight>
                          <a:srgbClr val="D9D9D9"/>
                        </a:highlight>
                        <a:latin typeface="Segoe Print" panose="02000800000000000000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highlight>
                          <a:srgbClr val="D9D9D9"/>
                        </a:highlight>
                        <a:latin typeface="Segoe Print" panose="02000800000000000000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highlight>
                          <a:srgbClr val="D9D9D9"/>
                        </a:highlight>
                        <a:latin typeface="Segoe Print" panose="02000800000000000000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highlight>
                          <a:srgbClr val="D9D9D9"/>
                        </a:highlight>
                        <a:latin typeface="Segoe Print" panose="02000800000000000000" pitchFamily="2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339594"/>
                  </a:ext>
                </a:extLst>
              </a:tr>
              <a:tr h="32428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de-DE" sz="1050" b="0" i="0" u="none" strike="noStrike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10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de-DE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144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>
                        <a:solidFill>
                          <a:srgbClr val="002649"/>
                        </a:solidFill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520709"/>
                  </a:ext>
                </a:extLst>
              </a:tr>
              <a:tr h="32428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de-DE" sz="1050" b="0" i="0" u="none" strike="noStrike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10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de-DE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144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 dirty="0">
                        <a:solidFill>
                          <a:srgbClr val="002649"/>
                        </a:solidFill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09325"/>
                  </a:ext>
                </a:extLst>
              </a:tr>
              <a:tr h="32428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de-DE" sz="105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10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de-DE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144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 dirty="0">
                        <a:solidFill>
                          <a:srgbClr val="002649"/>
                        </a:solidFill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512051"/>
                  </a:ext>
                </a:extLst>
              </a:tr>
              <a:tr h="32428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de-DE" sz="1050" b="0" i="0" u="none" strike="noStrike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10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de-DE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144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>
                        <a:solidFill>
                          <a:srgbClr val="002649"/>
                        </a:solidFill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52438"/>
                  </a:ext>
                </a:extLst>
              </a:tr>
              <a:tr h="32428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de-DE" sz="1050" b="0" i="0" u="none" strike="noStrike">
                          <a:effectLst/>
                          <a:latin typeface="Arial" panose="020B0604020202020204" pitchFamily="34" charset="0"/>
                        </a:rPr>
                        <a:t>6</a:t>
                      </a:r>
                    </a:p>
                  </a:txBody>
                  <a:tcPr marL="0" marR="10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de-DE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latin typeface="Segoe Print" panose="02000800000000000000" pitchFamily="2" charset="0"/>
                      </a:endParaRPr>
                    </a:p>
                  </a:txBody>
                  <a:tcPr marL="144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>
                        <a:solidFill>
                          <a:srgbClr val="002649"/>
                        </a:solidFill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672252"/>
                  </a:ext>
                </a:extLst>
              </a:tr>
              <a:tr h="32428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de-DE" sz="1050" b="0" i="0" u="none" strike="noStrike" dirty="0">
                          <a:effectLst/>
                          <a:latin typeface="Arial" panose="020B0604020202020204" pitchFamily="34" charset="0"/>
                        </a:rPr>
                        <a:t>7</a:t>
                      </a:r>
                    </a:p>
                  </a:txBody>
                  <a:tcPr marL="0" marR="10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de-DE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44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>
                        <a:solidFill>
                          <a:srgbClr val="002649"/>
                        </a:solidFill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  <a:endParaRPr lang="de-DE" sz="900" b="0" i="0" u="none" strike="noStrike" dirty="0">
                        <a:solidFill>
                          <a:srgbClr val="002649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801417"/>
                  </a:ext>
                </a:extLst>
              </a:tr>
              <a:tr h="32428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de-DE" sz="1050" b="0" i="0" u="none" strike="noStrike">
                          <a:effectLst/>
                          <a:latin typeface="Arial" panose="020B0604020202020204" pitchFamily="34" charset="0"/>
                        </a:rPr>
                        <a:t>8</a:t>
                      </a:r>
                    </a:p>
                  </a:txBody>
                  <a:tcPr marL="0" marR="10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de-DE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44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>
                        <a:solidFill>
                          <a:srgbClr val="002649"/>
                        </a:solidFill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72030"/>
                  </a:ext>
                </a:extLst>
              </a:tr>
              <a:tr h="32428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de-DE" sz="1050" b="0" i="0" u="none" strike="noStrike" dirty="0"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0" marR="10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de-DE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44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>
                        <a:solidFill>
                          <a:srgbClr val="002649"/>
                        </a:solidFill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432194"/>
                  </a:ext>
                </a:extLst>
              </a:tr>
              <a:tr h="32428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de-DE" sz="1050" b="0" i="0" u="none" strike="noStrike" dirty="0"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0" marR="10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de-DE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44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>
                        <a:solidFill>
                          <a:srgbClr val="002649"/>
                        </a:solidFill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71450" indent="-171450" algn="ctr" fontAlgn="ctr">
                        <a:buFont typeface="Courier New" panose="02070309020205020404" pitchFamily="49" charset="0"/>
                        <a:buChar char="o"/>
                      </a:pP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2649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4147651"/>
                  </a:ext>
                </a:extLst>
              </a:tr>
              <a:tr h="32428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de-DE" sz="1050" b="0" i="0" u="none" strike="noStrike">
                          <a:effectLst/>
                          <a:latin typeface="Arial" panose="020B0604020202020204" pitchFamily="34" charset="0"/>
                        </a:rPr>
                        <a:t>11</a:t>
                      </a:r>
                    </a:p>
                  </a:txBody>
                  <a:tcPr marL="0" marR="10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de-DE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44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/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975514"/>
                  </a:ext>
                </a:extLst>
              </a:tr>
              <a:tr h="32428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de-DE" sz="1050" b="0" i="0" u="none" strike="noStrike">
                          <a:effectLst/>
                          <a:latin typeface="Arial" panose="020B0604020202020204" pitchFamily="34" charset="0"/>
                        </a:rPr>
                        <a:t>12</a:t>
                      </a:r>
                    </a:p>
                  </a:txBody>
                  <a:tcPr marL="0" marR="10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de-DE" sz="105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44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/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064672"/>
                  </a:ext>
                </a:extLst>
              </a:tr>
              <a:tr h="32428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de-DE" sz="1050" b="0" i="0" u="none" strike="noStrike" dirty="0">
                          <a:effectLst/>
                          <a:latin typeface="Arial" panose="020B0604020202020204" pitchFamily="34" charset="0"/>
                        </a:rPr>
                        <a:t>13</a:t>
                      </a:r>
                    </a:p>
                  </a:txBody>
                  <a:tcPr marL="0" marR="10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de-DE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44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/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506312"/>
                  </a:ext>
                </a:extLst>
              </a:tr>
              <a:tr h="32428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de-DE" sz="1050" b="0" i="0" u="none" strike="noStrike" dirty="0">
                          <a:effectLst/>
                          <a:latin typeface="Arial" panose="020B0604020202020204" pitchFamily="34" charset="0"/>
                        </a:rPr>
                        <a:t>14</a:t>
                      </a:r>
                    </a:p>
                  </a:txBody>
                  <a:tcPr marL="0" marR="10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de-DE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44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/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6934474"/>
                  </a:ext>
                </a:extLst>
              </a:tr>
              <a:tr h="324280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de-DE" sz="1050" b="0" i="0" u="none" strike="noStrike" dirty="0">
                          <a:effectLst/>
                          <a:latin typeface="Arial" panose="020B0604020202020204" pitchFamily="34" charset="0"/>
                        </a:rPr>
                        <a:t>15</a:t>
                      </a:r>
                    </a:p>
                  </a:txBody>
                  <a:tcPr marL="0" marR="10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de-DE" sz="105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14400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 dirty="0"/>
                    </a:p>
                  </a:txBody>
                  <a:tcPr marL="0" marR="1080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de-DE" sz="9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9D9D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effectLst/>
                          <a:highlight>
                            <a:srgbClr val="D9D9D9"/>
                          </a:highlight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072637"/>
                  </a:ext>
                </a:extLst>
              </a:tr>
              <a:tr h="220787">
                <a:tc>
                  <a:txBody>
                    <a:bodyPr/>
                    <a:lstStyle/>
                    <a:p>
                      <a:pPr algn="l" fontAlgn="ctr"/>
                      <a:r>
                        <a:rPr lang="de-DE" sz="9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Datum: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endParaRPr lang="en-US" dirty="0"/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900" b="1" i="0" u="none" strike="noStrike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900" b="1" i="0" u="none" strike="noStrike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de-DE" sz="9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002649"/>
                          </a:highlight>
                          <a:latin typeface="Arial" panose="020B0604020202020204" pitchFamily="34" charset="0"/>
                        </a:rPr>
                        <a:t>Ersteller: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de-DE" sz="900" b="1" i="0" u="none" strike="noStrike">
                        <a:solidFill>
                          <a:srgbClr val="FFFFFF"/>
                        </a:solidFill>
                        <a:effectLst/>
                        <a:highlight>
                          <a:srgbClr val="002649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649"/>
                    </a:solidFill>
                  </a:tcPr>
                </a:tc>
                <a:tc gridSpan="15">
                  <a:txBody>
                    <a:bodyPr/>
                    <a:lstStyle/>
                    <a:p>
                      <a:pPr algn="ctr" fontAlgn="ctr"/>
                      <a:r>
                        <a:rPr lang="de-DE" sz="9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418218"/>
                  </a:ext>
                </a:extLst>
              </a:tr>
            </a:tbl>
          </a:graphicData>
        </a:graphic>
      </p:graphicFrame>
      <p:sp>
        <p:nvSpPr>
          <p:cNvPr id="5" name="Rechteck 4">
            <a:extLst>
              <a:ext uri="{FF2B5EF4-FFF2-40B4-BE49-F238E27FC236}">
                <a16:creationId xmlns:a16="http://schemas.microsoft.com/office/drawing/2014/main" id="{0B231FE8-EA23-864A-957C-AEB733DEC9A4}"/>
              </a:ext>
            </a:extLst>
          </p:cNvPr>
          <p:cNvSpPr/>
          <p:nvPr/>
        </p:nvSpPr>
        <p:spPr bwMode="auto">
          <a:xfrm>
            <a:off x="7181850" y="0"/>
            <a:ext cx="2724150" cy="886408"/>
          </a:xfrm>
          <a:prstGeom prst="rect">
            <a:avLst/>
          </a:prstGeom>
          <a:solidFill>
            <a:srgbClr val="002649"/>
          </a:solidFill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0" rIns="72000" bIns="0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buNone/>
            </a:pPr>
            <a:r>
              <a:rPr lang="de-DE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MITARBEITERBEDARF</a:t>
            </a:r>
          </a:p>
          <a:p>
            <a:pPr algn="r">
              <a:buNone/>
            </a:pPr>
            <a:r>
              <a:rPr kumimoji="0" lang="de-DE" sz="10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LEAN FLUSS 11-</a:t>
            </a:r>
            <a:r>
              <a:rPr lang="de-DE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0" lang="de-DE" sz="10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feld 53">
            <a:extLst>
              <a:ext uri="{FF2B5EF4-FFF2-40B4-BE49-F238E27FC236}">
                <a16:creationId xmlns:a16="http://schemas.microsoft.com/office/drawing/2014/main" id="{C4102756-15B1-0545-8ED2-568C41A04C6F}"/>
              </a:ext>
            </a:extLst>
          </p:cNvPr>
          <p:cNvSpPr txBox="1"/>
          <p:nvPr/>
        </p:nvSpPr>
        <p:spPr>
          <a:xfrm>
            <a:off x="7181849" y="69584"/>
            <a:ext cx="635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de-DE" sz="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Hier kommst du</a:t>
            </a:r>
          </a:p>
          <a:p>
            <a:pPr algn="ctr">
              <a:buNone/>
            </a:pPr>
            <a:r>
              <a:rPr lang="de-DE" sz="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zum Erklärvideo!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21AC9E24-E346-CFAE-0B24-0355991BFCC7}"/>
              </a:ext>
            </a:extLst>
          </p:cNvPr>
          <p:cNvSpPr/>
          <p:nvPr/>
        </p:nvSpPr>
        <p:spPr bwMode="auto">
          <a:xfrm>
            <a:off x="7765380" y="52534"/>
            <a:ext cx="544537" cy="518973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75A1FBDD-100E-5E3D-F8BE-0BDBBF2C3E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5381" y="52535"/>
            <a:ext cx="544537" cy="51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7418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XC9yCy.WUKee5KNNgup1g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XC9yCy.WUKee5KNNgup1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RGRNSDq1Ee7psbXFe9dj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cZx.MSCUC6xn7YS0YQx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83L0ObgzUOMUPXRVIHg9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cZx.MSCUC6xn7YS0YQx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vYy6Cti0SOdnq_qQhDV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KrxtARdU6457AbfZWnB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8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1_engineering_quer_farb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t" anchorCtr="0" compatLnSpc="1">
        <a:prstTxWarp prst="textNoShape">
          <a:avLst/>
        </a:prstTxWarp>
        <a:noAutofit/>
      </a:bodyPr>
      <a:lstStyle>
        <a:defPPr marR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engineering_quer_farbe 1">
        <a:dk1>
          <a:srgbClr val="000000"/>
        </a:dk1>
        <a:lt1>
          <a:srgbClr val="FFFFFF"/>
        </a:lt1>
        <a:dk2>
          <a:srgbClr val="000000"/>
        </a:dk2>
        <a:lt2>
          <a:srgbClr val="757477"/>
        </a:lt2>
        <a:accent1>
          <a:srgbClr val="CFCFCF"/>
        </a:accent1>
        <a:accent2>
          <a:srgbClr val="6AB023"/>
        </a:accent2>
        <a:accent3>
          <a:srgbClr val="FFFFFF"/>
        </a:accent3>
        <a:accent4>
          <a:srgbClr val="000000"/>
        </a:accent4>
        <a:accent5>
          <a:srgbClr val="E4E4E4"/>
        </a:accent5>
        <a:accent6>
          <a:srgbClr val="5F9F1F"/>
        </a:accent6>
        <a:hlink>
          <a:srgbClr val="0F2E5B"/>
        </a:hlink>
        <a:folHlink>
          <a:srgbClr val="FF7D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engineering_quer_farbe">
  <a:themeElements>
    <a:clrScheme name="1_engineering_quer_farbe 1">
      <a:dk1>
        <a:srgbClr val="000000"/>
      </a:dk1>
      <a:lt1>
        <a:srgbClr val="FFFFFF"/>
      </a:lt1>
      <a:dk2>
        <a:srgbClr val="000000"/>
      </a:dk2>
      <a:lt2>
        <a:srgbClr val="757477"/>
      </a:lt2>
      <a:accent1>
        <a:srgbClr val="CFCFCF"/>
      </a:accent1>
      <a:accent2>
        <a:srgbClr val="6AB023"/>
      </a:accent2>
      <a:accent3>
        <a:srgbClr val="FFFFFF"/>
      </a:accent3>
      <a:accent4>
        <a:srgbClr val="000000"/>
      </a:accent4>
      <a:accent5>
        <a:srgbClr val="E4E4E4"/>
      </a:accent5>
      <a:accent6>
        <a:srgbClr val="5F9F1F"/>
      </a:accent6>
      <a:hlink>
        <a:srgbClr val="0F2E5B"/>
      </a:hlink>
      <a:folHlink>
        <a:srgbClr val="FF7D00"/>
      </a:folHlink>
    </a:clrScheme>
    <a:fontScheme name="1_engineering_quer_farb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857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rtlCol="0" anchor="t" anchorCtr="0" compatLnSpc="1">
        <a:prstTxWarp prst="textNoShape">
          <a:avLst/>
        </a:prstTxWarp>
        <a:noAutofit/>
      </a:bodyPr>
      <a:lstStyle>
        <a:defPPr marR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1_engineering_quer_farbe 1">
        <a:dk1>
          <a:srgbClr val="000000"/>
        </a:dk1>
        <a:lt1>
          <a:srgbClr val="FFFFFF"/>
        </a:lt1>
        <a:dk2>
          <a:srgbClr val="000000"/>
        </a:dk2>
        <a:lt2>
          <a:srgbClr val="757477"/>
        </a:lt2>
        <a:accent1>
          <a:srgbClr val="CFCFCF"/>
        </a:accent1>
        <a:accent2>
          <a:srgbClr val="6AB023"/>
        </a:accent2>
        <a:accent3>
          <a:srgbClr val="FFFFFF"/>
        </a:accent3>
        <a:accent4>
          <a:srgbClr val="000000"/>
        </a:accent4>
        <a:accent5>
          <a:srgbClr val="E4E4E4"/>
        </a:accent5>
        <a:accent6>
          <a:srgbClr val="5F9F1F"/>
        </a:accent6>
        <a:hlink>
          <a:srgbClr val="0F2E5B"/>
        </a:hlink>
        <a:folHlink>
          <a:srgbClr val="FF7D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Desig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</Words>
  <Application>Microsoft Office PowerPoint</Application>
  <PresentationFormat>A4-Papier (210 x 297 mm)</PresentationFormat>
  <Paragraphs>167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0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ＭＳ Ｐゴシック</vt:lpstr>
      <vt:lpstr>Segoe Print</vt:lpstr>
      <vt:lpstr>Verdana</vt:lpstr>
      <vt:lpstr>Arial</vt:lpstr>
      <vt:lpstr>Calibri</vt:lpstr>
      <vt:lpstr>8_engineering_quer_farbe</vt:lpstr>
      <vt:lpstr>9_engineering_quer_farbe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Marco Kamberg</dc:creator>
  <cp:lastModifiedBy>Göbel, Maiken</cp:lastModifiedBy>
  <cp:revision>64</cp:revision>
  <dcterms:created xsi:type="dcterms:W3CDTF">2017-03-16T08:20:57Z</dcterms:created>
  <dcterms:modified xsi:type="dcterms:W3CDTF">2024-08-11T15:52:01Z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8BFF2DA1-FF05-4216-A77B-07ECCAF0EC20</vt:lpwstr>
  </property>
  <property fmtid="{D5CDD505-2E9C-101B-9397-08002B2CF9AE}" pid="3" name="ArticulatePath">
    <vt:lpwstr>B_Ausgefüllte Vorlagen SF-Tafel</vt:lpwstr>
  </property>
  <property fmtid="{D5CDD505-2E9C-101B-9397-08002B2CF9AE}" pid="4" name="MSIP_Label_defa4170-0d19-0005-0004-bc88714345d2_Enabled">
    <vt:lpwstr>true</vt:lpwstr>
  </property>
  <property fmtid="{D5CDD505-2E9C-101B-9397-08002B2CF9AE}" pid="5" name="MSIP_Label_defa4170-0d19-0005-0004-bc88714345d2_SetDate">
    <vt:lpwstr>2024-08-11T15:51:49Z</vt:lpwstr>
  </property>
  <property fmtid="{D5CDD505-2E9C-101B-9397-08002B2CF9AE}" pid="6" name="MSIP_Label_defa4170-0d19-0005-0004-bc88714345d2_Method">
    <vt:lpwstr>Standard</vt:lpwstr>
  </property>
  <property fmtid="{D5CDD505-2E9C-101B-9397-08002B2CF9AE}" pid="7" name="MSIP_Label_defa4170-0d19-0005-0004-bc88714345d2_Name">
    <vt:lpwstr>defa4170-0d19-0005-0004-bc88714345d2</vt:lpwstr>
  </property>
  <property fmtid="{D5CDD505-2E9C-101B-9397-08002B2CF9AE}" pid="8" name="MSIP_Label_defa4170-0d19-0005-0004-bc88714345d2_SiteId">
    <vt:lpwstr>2c6cac8d-ab61-47b3-8209-4df2e46aefbc</vt:lpwstr>
  </property>
  <property fmtid="{D5CDD505-2E9C-101B-9397-08002B2CF9AE}" pid="9" name="MSIP_Label_defa4170-0d19-0005-0004-bc88714345d2_ActionId">
    <vt:lpwstr>66998c0a-7103-491c-933b-ed9e46ad0ddf</vt:lpwstr>
  </property>
  <property fmtid="{D5CDD505-2E9C-101B-9397-08002B2CF9AE}" pid="10" name="MSIP_Label_defa4170-0d19-0005-0004-bc88714345d2_ContentBits">
    <vt:lpwstr>0</vt:lpwstr>
  </property>
</Properties>
</file>